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media/image8.jpg" ContentType="image/png"/>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1"/>
  </p:notesMasterIdLst>
  <p:sldIdLst>
    <p:sldId id="256" r:id="rId2"/>
    <p:sldId id="257" r:id="rId3"/>
    <p:sldId id="258" r:id="rId4"/>
    <p:sldId id="259" r:id="rId5"/>
    <p:sldId id="260" r:id="rId6"/>
    <p:sldId id="261" r:id="rId7"/>
    <p:sldId id="262" r:id="rId8"/>
    <p:sldId id="263" r:id="rId9"/>
    <p:sldId id="264" r:id="rId1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92" autoAdjust="0"/>
    <p:restoredTop sz="85714" autoAdjust="0"/>
  </p:normalViewPr>
  <p:slideViewPr>
    <p:cSldViewPr snapToGrid="0">
      <p:cViewPr varScale="1">
        <p:scale>
          <a:sx n="74" d="100"/>
          <a:sy n="74" d="100"/>
        </p:scale>
        <p:origin x="994"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49728D1-CE27-4870-A095-673238C8584F}" type="datetimeFigureOut">
              <a:rPr lang="en-US" smtClean="0"/>
              <a:t>10/11/2019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6F8BADF-8602-4580-A92B-AD1FFCE39466}" type="slidenum">
              <a:rPr lang="en-US" smtClean="0"/>
              <a:t>‹#›</a:t>
            </a:fld>
            <a:endParaRPr lang="en-US"/>
          </a:p>
        </p:txBody>
      </p:sp>
    </p:spTree>
    <p:extLst>
      <p:ext uri="{BB962C8B-B14F-4D97-AF65-F5344CB8AC3E}">
        <p14:creationId xmlns:p14="http://schemas.microsoft.com/office/powerpoint/2010/main" val="12204990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Hi, I’m Dr. Matthew Parker and today we will be exploring correlations between Lunar cycles and human behavior using Python. </a:t>
            </a:r>
            <a:r>
              <a:rPr lang="en-US" sz="1200" b="1" kern="1200" dirty="0">
                <a:solidFill>
                  <a:schemeClr val="tx1"/>
                </a:solidFill>
                <a:effectLst/>
                <a:latin typeface="+mn-lt"/>
                <a:ea typeface="+mn-ea"/>
                <a:cs typeface="+mn-cs"/>
              </a:rPr>
              <a:t>[NEXT SLIDE]</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6F8BADF-8602-4580-A92B-AD1FFCE39466}" type="slidenum">
              <a:rPr lang="en-US" smtClean="0"/>
              <a:t>1</a:t>
            </a:fld>
            <a:endParaRPr lang="en-US"/>
          </a:p>
        </p:txBody>
      </p:sp>
    </p:spTree>
    <p:extLst>
      <p:ext uri="{BB962C8B-B14F-4D97-AF65-F5344CB8AC3E}">
        <p14:creationId xmlns:p14="http://schemas.microsoft.com/office/powerpoint/2010/main" val="1217738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inspiration for this project came from a recent news article claiming that reported crimes increase during full moons. This apparently is a hotly debated topic in academic circles, so I decided to explore for myself.</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To do so, I scraped a year’s worth of Twitter posts (1000/day for 365 days) and also scraped a year of daily financial data for various stocks and currencies. Then I modeled this data using Facebook Prophet. </a:t>
            </a:r>
            <a:r>
              <a:rPr lang="en-US" sz="1200" b="1" kern="1200" dirty="0">
                <a:solidFill>
                  <a:schemeClr val="tx1"/>
                </a:solidFill>
                <a:effectLst/>
                <a:latin typeface="+mn-lt"/>
                <a:ea typeface="+mn-ea"/>
                <a:cs typeface="+mn-cs"/>
              </a:rPr>
              <a:t>[NEXT SLIDE]</a:t>
            </a:r>
            <a:endParaRPr lang="en-US" dirty="0"/>
          </a:p>
        </p:txBody>
      </p:sp>
      <p:sp>
        <p:nvSpPr>
          <p:cNvPr id="4" name="Slide Number Placeholder 3"/>
          <p:cNvSpPr>
            <a:spLocks noGrp="1"/>
          </p:cNvSpPr>
          <p:nvPr>
            <p:ph type="sldNum" sz="quarter" idx="5"/>
          </p:nvPr>
        </p:nvSpPr>
        <p:spPr/>
        <p:txBody>
          <a:bodyPr/>
          <a:lstStyle/>
          <a:p>
            <a:fld id="{56F8BADF-8602-4580-A92B-AD1FFCE39466}" type="slidenum">
              <a:rPr lang="en-US" smtClean="0"/>
              <a:t>2</a:t>
            </a:fld>
            <a:endParaRPr lang="en-US"/>
          </a:p>
        </p:txBody>
      </p:sp>
    </p:spTree>
    <p:extLst>
      <p:ext uri="{BB962C8B-B14F-4D97-AF65-F5344CB8AC3E}">
        <p14:creationId xmlns:p14="http://schemas.microsoft.com/office/powerpoint/2010/main" val="30193471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It’s important to note that lunar cycles do not perfectly match our calendar week and, observationally, each phase can appear to last 2-3 nights. Also, lunar phases have no relation to the moon’s distance to the Earth or any tidal or gravitational effects stemming there from. </a:t>
            </a:r>
            <a:r>
              <a:rPr lang="en-US" sz="1200" b="1" kern="1200" dirty="0">
                <a:solidFill>
                  <a:schemeClr val="tx1"/>
                </a:solidFill>
                <a:effectLst/>
                <a:latin typeface="+mn-lt"/>
                <a:ea typeface="+mn-ea"/>
                <a:cs typeface="+mn-cs"/>
              </a:rPr>
              <a:t>[NEXT SLIDE]</a:t>
            </a:r>
            <a:endParaRPr lang="en-US" dirty="0"/>
          </a:p>
        </p:txBody>
      </p:sp>
      <p:sp>
        <p:nvSpPr>
          <p:cNvPr id="4" name="Slide Number Placeholder 3"/>
          <p:cNvSpPr>
            <a:spLocks noGrp="1"/>
          </p:cNvSpPr>
          <p:nvPr>
            <p:ph type="sldNum" sz="quarter" idx="5"/>
          </p:nvPr>
        </p:nvSpPr>
        <p:spPr/>
        <p:txBody>
          <a:bodyPr/>
          <a:lstStyle/>
          <a:p>
            <a:fld id="{56F8BADF-8602-4580-A92B-AD1FFCE39466}" type="slidenum">
              <a:rPr lang="en-US" smtClean="0"/>
              <a:t>3</a:t>
            </a:fld>
            <a:endParaRPr lang="en-US"/>
          </a:p>
        </p:txBody>
      </p:sp>
    </p:spTree>
    <p:extLst>
      <p:ext uri="{BB962C8B-B14F-4D97-AF65-F5344CB8AC3E}">
        <p14:creationId xmlns:p14="http://schemas.microsoft.com/office/powerpoint/2010/main" val="10965649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After gathering tweets for seven keyword searches, I used Natural Language Processing to determine the overall mood of each tweet. Then, I employed seasonal decomposition to reveal the existence of cyclical behavior (seasonality) on the scale of 7.4 and 29.5 days, lining up perfectly with the lunar cycle. [mention regular peaks on graph] </a:t>
            </a:r>
            <a:r>
              <a:rPr lang="en-US" sz="1200" b="1" kern="1200" dirty="0">
                <a:solidFill>
                  <a:schemeClr val="tx1"/>
                </a:solidFill>
                <a:effectLst/>
                <a:latin typeface="+mn-lt"/>
                <a:ea typeface="+mn-ea"/>
                <a:cs typeface="+mn-cs"/>
              </a:rPr>
              <a:t>[NEXT SLIDE]</a:t>
            </a:r>
            <a:endParaRPr lang="en-US" dirty="0"/>
          </a:p>
        </p:txBody>
      </p:sp>
      <p:sp>
        <p:nvSpPr>
          <p:cNvPr id="4" name="Slide Number Placeholder 3"/>
          <p:cNvSpPr>
            <a:spLocks noGrp="1"/>
          </p:cNvSpPr>
          <p:nvPr>
            <p:ph type="sldNum" sz="quarter" idx="5"/>
          </p:nvPr>
        </p:nvSpPr>
        <p:spPr/>
        <p:txBody>
          <a:bodyPr/>
          <a:lstStyle/>
          <a:p>
            <a:fld id="{56F8BADF-8602-4580-A92B-AD1FFCE39466}" type="slidenum">
              <a:rPr lang="en-US" smtClean="0"/>
              <a:t>4</a:t>
            </a:fld>
            <a:endParaRPr lang="en-US"/>
          </a:p>
        </p:txBody>
      </p:sp>
    </p:spTree>
    <p:extLst>
      <p:ext uri="{BB962C8B-B14F-4D97-AF65-F5344CB8AC3E}">
        <p14:creationId xmlns:p14="http://schemas.microsoft.com/office/powerpoint/2010/main" val="12964625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With seasonality confirmed, I continued my time-series analysis using Facebook’s powerful Prophet library. As suspected, stocks and currencies also exhibited seasonality tied to the lunar cycle. However, unlike with the twitter data, each stock or currency exhibited its own unique correlation to the cycles. [graph: here you can see how Bitcoin is generally spikes downward on lunar phase dates while Microsoft generally spikes upward] </a:t>
            </a:r>
            <a:r>
              <a:rPr lang="en-US" sz="1200" b="1" kern="1200" dirty="0">
                <a:solidFill>
                  <a:schemeClr val="tx1"/>
                </a:solidFill>
                <a:effectLst/>
                <a:latin typeface="+mn-lt"/>
                <a:ea typeface="+mn-ea"/>
                <a:cs typeface="+mn-cs"/>
              </a:rPr>
              <a:t>[NEXT SLIDE]</a:t>
            </a:r>
            <a:endParaRPr lang="en-US" dirty="0"/>
          </a:p>
        </p:txBody>
      </p:sp>
      <p:sp>
        <p:nvSpPr>
          <p:cNvPr id="4" name="Slide Number Placeholder 3"/>
          <p:cNvSpPr>
            <a:spLocks noGrp="1"/>
          </p:cNvSpPr>
          <p:nvPr>
            <p:ph type="sldNum" sz="quarter" idx="5"/>
          </p:nvPr>
        </p:nvSpPr>
        <p:spPr/>
        <p:txBody>
          <a:bodyPr/>
          <a:lstStyle/>
          <a:p>
            <a:fld id="{56F8BADF-8602-4580-A92B-AD1FFCE39466}" type="slidenum">
              <a:rPr lang="en-US" smtClean="0"/>
              <a:t>5</a:t>
            </a:fld>
            <a:endParaRPr lang="en-US"/>
          </a:p>
        </p:txBody>
      </p:sp>
    </p:spTree>
    <p:extLst>
      <p:ext uri="{BB962C8B-B14F-4D97-AF65-F5344CB8AC3E}">
        <p14:creationId xmlns:p14="http://schemas.microsoft.com/office/powerpoint/2010/main" val="6877613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Returning to the tweets, I sought other avenues for gleaning more information from the data through visualizations. [top right graph] The overall comparisons between the keyword searches were interesting for what they reveal about the general mood on those topics. [bottom right graph] Though each search displayed its own unique seasonality, this example shows the common trend of full and last quarter moons being the most positive and new and first quarter moons being the least positive. [left graph] Finally, histograms of word frequencies for different phase dates (and non-phase dates) revealed interesting shifts in word choice, though nothing overly alarming. </a:t>
            </a:r>
            <a:r>
              <a:rPr lang="en-US" sz="1200" b="1" kern="1200" dirty="0">
                <a:solidFill>
                  <a:schemeClr val="tx1"/>
                </a:solidFill>
                <a:effectLst/>
                <a:latin typeface="+mn-lt"/>
                <a:ea typeface="+mn-ea"/>
                <a:cs typeface="+mn-cs"/>
              </a:rPr>
              <a:t>[NEXT SLIDE]</a:t>
            </a:r>
            <a:endParaRPr lang="en-US" dirty="0"/>
          </a:p>
        </p:txBody>
      </p:sp>
      <p:sp>
        <p:nvSpPr>
          <p:cNvPr id="4" name="Slide Number Placeholder 3"/>
          <p:cNvSpPr>
            <a:spLocks noGrp="1"/>
          </p:cNvSpPr>
          <p:nvPr>
            <p:ph type="sldNum" sz="quarter" idx="5"/>
          </p:nvPr>
        </p:nvSpPr>
        <p:spPr/>
        <p:txBody>
          <a:bodyPr/>
          <a:lstStyle/>
          <a:p>
            <a:fld id="{56F8BADF-8602-4580-A92B-AD1FFCE39466}" type="slidenum">
              <a:rPr lang="en-US" smtClean="0"/>
              <a:t>6</a:t>
            </a:fld>
            <a:endParaRPr lang="en-US"/>
          </a:p>
        </p:txBody>
      </p:sp>
    </p:spTree>
    <p:extLst>
      <p:ext uri="{BB962C8B-B14F-4D97-AF65-F5344CB8AC3E}">
        <p14:creationId xmlns:p14="http://schemas.microsoft.com/office/powerpoint/2010/main" val="11444807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most fascinating visualization I generated was done with the </a:t>
            </a:r>
            <a:r>
              <a:rPr lang="en-US" sz="1200" kern="1200" dirty="0" err="1">
                <a:solidFill>
                  <a:schemeClr val="tx1"/>
                </a:solidFill>
                <a:effectLst/>
                <a:latin typeface="+mn-lt"/>
                <a:ea typeface="+mn-ea"/>
                <a:cs typeface="+mn-cs"/>
              </a:rPr>
              <a:t>Scattertext</a:t>
            </a:r>
            <a:r>
              <a:rPr lang="en-US" sz="1200" kern="1200" dirty="0">
                <a:solidFill>
                  <a:schemeClr val="tx1"/>
                </a:solidFill>
                <a:effectLst/>
                <a:latin typeface="+mn-lt"/>
                <a:ea typeface="+mn-ea"/>
                <a:cs typeface="+mn-cs"/>
              </a:rPr>
              <a:t> library, which displays the categorical relationships of textual data. The interactivity and keyword-searchability of this tool, as well as the functionality to output contextualizing snippets, promises to be very useful to researchers in the humanities, political science, government, social sciences, and likely a host of other fields. </a:t>
            </a:r>
            <a:r>
              <a:rPr lang="en-US" sz="1200" b="1" kern="1200" dirty="0">
                <a:solidFill>
                  <a:schemeClr val="tx1"/>
                </a:solidFill>
                <a:effectLst/>
                <a:latin typeface="+mn-lt"/>
                <a:ea typeface="+mn-ea"/>
                <a:cs typeface="+mn-cs"/>
              </a:rPr>
              <a:t>[NEXT SLIDE]</a:t>
            </a:r>
            <a:endParaRPr lang="en-US" dirty="0"/>
          </a:p>
        </p:txBody>
      </p:sp>
      <p:sp>
        <p:nvSpPr>
          <p:cNvPr id="4" name="Slide Number Placeholder 3"/>
          <p:cNvSpPr>
            <a:spLocks noGrp="1"/>
          </p:cNvSpPr>
          <p:nvPr>
            <p:ph type="sldNum" sz="quarter" idx="5"/>
          </p:nvPr>
        </p:nvSpPr>
        <p:spPr/>
        <p:txBody>
          <a:bodyPr/>
          <a:lstStyle/>
          <a:p>
            <a:fld id="{56F8BADF-8602-4580-A92B-AD1FFCE39466}" type="slidenum">
              <a:rPr lang="en-US" smtClean="0"/>
              <a:t>7</a:t>
            </a:fld>
            <a:endParaRPr lang="en-US"/>
          </a:p>
        </p:txBody>
      </p:sp>
    </p:spTree>
    <p:extLst>
      <p:ext uri="{BB962C8B-B14F-4D97-AF65-F5344CB8AC3E}">
        <p14:creationId xmlns:p14="http://schemas.microsoft.com/office/powerpoint/2010/main" val="12453781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the end, human behavior </a:t>
            </a:r>
            <a:r>
              <a:rPr lang="en-US" sz="1200" b="1" i="1" kern="1200" dirty="0">
                <a:solidFill>
                  <a:schemeClr val="tx1"/>
                </a:solidFill>
                <a:effectLst/>
                <a:latin typeface="+mn-lt"/>
                <a:ea typeface="+mn-ea"/>
                <a:cs typeface="+mn-cs"/>
              </a:rPr>
              <a:t>does</a:t>
            </a:r>
            <a:r>
              <a:rPr lang="en-US" sz="1200" kern="1200" dirty="0">
                <a:solidFill>
                  <a:schemeClr val="tx1"/>
                </a:solidFill>
                <a:effectLst/>
                <a:latin typeface="+mn-lt"/>
                <a:ea typeface="+mn-ea"/>
                <a:cs typeface="+mn-cs"/>
              </a:rPr>
              <a:t> appear to have a small (~1% effect) correlation to lunar cycles. It is up to future researchers to explore what this correlation means and what mechanisms drive it. Perhaps with a much larger data set spanning a longer time span (and with much more processing power) deeper insights might be revealed. In the short term, I suspect that investors engaged in the burgeoning practice of algorithmic trading will be able to profit from incorporating lunar seasonality into their investment algorithms. </a:t>
            </a:r>
            <a:r>
              <a:rPr lang="en-US" sz="1200" b="1" kern="1200" dirty="0">
                <a:solidFill>
                  <a:schemeClr val="tx1"/>
                </a:solidFill>
                <a:effectLst/>
                <a:latin typeface="+mn-lt"/>
                <a:ea typeface="+mn-ea"/>
                <a:cs typeface="+mn-cs"/>
              </a:rPr>
              <a:t>[NEXT SLIDE]</a:t>
            </a:r>
            <a:endParaRPr lang="en-US" dirty="0"/>
          </a:p>
        </p:txBody>
      </p:sp>
      <p:sp>
        <p:nvSpPr>
          <p:cNvPr id="4" name="Slide Number Placeholder 3"/>
          <p:cNvSpPr>
            <a:spLocks noGrp="1"/>
          </p:cNvSpPr>
          <p:nvPr>
            <p:ph type="sldNum" sz="quarter" idx="5"/>
          </p:nvPr>
        </p:nvSpPr>
        <p:spPr/>
        <p:txBody>
          <a:bodyPr/>
          <a:lstStyle/>
          <a:p>
            <a:fld id="{56F8BADF-8602-4580-A92B-AD1FFCE39466}" type="slidenum">
              <a:rPr lang="en-US" smtClean="0"/>
              <a:t>8</a:t>
            </a:fld>
            <a:endParaRPr lang="en-US"/>
          </a:p>
        </p:txBody>
      </p:sp>
    </p:spTree>
    <p:extLst>
      <p:ext uri="{BB962C8B-B14F-4D97-AF65-F5344CB8AC3E}">
        <p14:creationId xmlns:p14="http://schemas.microsoft.com/office/powerpoint/2010/main" val="18467051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Thank you</a:t>
            </a:r>
            <a:r>
              <a:rPr lang="en-US" sz="1200" kern="1200" dirty="0">
                <a:solidFill>
                  <a:schemeClr val="tx1"/>
                </a:solidFill>
                <a:effectLst/>
                <a:latin typeface="+mn-lt"/>
                <a:ea typeface="+mn-ea"/>
                <a:cs typeface="+mn-cs"/>
              </a:rPr>
              <a:t> for your time.</a:t>
            </a:r>
          </a:p>
        </p:txBody>
      </p:sp>
      <p:sp>
        <p:nvSpPr>
          <p:cNvPr id="4" name="Slide Number Placeholder 3"/>
          <p:cNvSpPr>
            <a:spLocks noGrp="1"/>
          </p:cNvSpPr>
          <p:nvPr>
            <p:ph type="sldNum" sz="quarter" idx="5"/>
          </p:nvPr>
        </p:nvSpPr>
        <p:spPr/>
        <p:txBody>
          <a:bodyPr/>
          <a:lstStyle/>
          <a:p>
            <a:fld id="{56F8BADF-8602-4580-A92B-AD1FFCE39466}" type="slidenum">
              <a:rPr lang="en-US" smtClean="0"/>
              <a:t>9</a:t>
            </a:fld>
            <a:endParaRPr lang="en-US"/>
          </a:p>
        </p:txBody>
      </p:sp>
    </p:spTree>
    <p:extLst>
      <p:ext uri="{BB962C8B-B14F-4D97-AF65-F5344CB8AC3E}">
        <p14:creationId xmlns:p14="http://schemas.microsoft.com/office/powerpoint/2010/main" val="36234103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048658" y="1143293"/>
            <a:ext cx="6031118" cy="4268965"/>
          </a:xfrm>
        </p:spPr>
        <p:txBody>
          <a:bodyPr anchor="t">
            <a:normAutofit/>
          </a:bodyPr>
          <a:lstStyle>
            <a:lvl1pPr algn="r">
              <a:lnSpc>
                <a:spcPct val="85000"/>
              </a:lnSpc>
              <a:defRPr sz="6000" cap="all" baseline="0">
                <a:solidFill>
                  <a:schemeClr val="tx2"/>
                </a:solidFill>
              </a:defRPr>
            </a:lvl1pPr>
          </a:lstStyle>
          <a:p>
            <a:r>
              <a:rPr lang="en-US" dirty="0"/>
              <a:t>Click to edit Master title style</a:t>
            </a:r>
          </a:p>
        </p:txBody>
      </p:sp>
      <p:sp>
        <p:nvSpPr>
          <p:cNvPr id="3" name="Subtitle 2"/>
          <p:cNvSpPr>
            <a:spLocks noGrp="1"/>
          </p:cNvSpPr>
          <p:nvPr>
            <p:ph type="subTitle" idx="1"/>
          </p:nvPr>
        </p:nvSpPr>
        <p:spPr>
          <a:xfrm>
            <a:off x="5048658" y="5537925"/>
            <a:ext cx="6031122" cy="706355"/>
          </a:xfrm>
        </p:spPr>
        <p:txBody>
          <a:bodyPr>
            <a:normAutofit/>
          </a:bodyPr>
          <a:lstStyle>
            <a:lvl1pPr marL="0" indent="0" algn="r">
              <a:lnSpc>
                <a:spcPct val="114000"/>
              </a:lnSpc>
              <a:spcBef>
                <a:spcPts val="0"/>
              </a:spcBef>
              <a:buNone/>
              <a:defRPr sz="2000" b="0" i="1"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p:cNvSpPr>
            <a:spLocks noGrp="1"/>
          </p:cNvSpPr>
          <p:nvPr>
            <p:ph type="dt" sz="half" idx="10"/>
          </p:nvPr>
        </p:nvSpPr>
        <p:spPr>
          <a:xfrm>
            <a:off x="1088913" y="6314440"/>
            <a:ext cx="1596622" cy="365125"/>
          </a:xfrm>
        </p:spPr>
        <p:txBody>
          <a:bodyPr/>
          <a:lstStyle>
            <a:lvl1pPr algn="l">
              <a:defRPr sz="1200">
                <a:solidFill>
                  <a:schemeClr val="tx2"/>
                </a:solidFill>
              </a:defRPr>
            </a:lvl1pPr>
          </a:lstStyle>
          <a:p>
            <a:endParaRPr lang="en-US"/>
          </a:p>
        </p:txBody>
      </p:sp>
      <p:sp>
        <p:nvSpPr>
          <p:cNvPr id="5" name="Footer Placeholder 4"/>
          <p:cNvSpPr>
            <a:spLocks noGrp="1"/>
          </p:cNvSpPr>
          <p:nvPr>
            <p:ph type="ftr" sz="quarter" idx="11"/>
          </p:nvPr>
        </p:nvSpPr>
        <p:spPr>
          <a:xfrm>
            <a:off x="3000591" y="6314440"/>
            <a:ext cx="5122683" cy="365125"/>
          </a:xfrm>
        </p:spPr>
        <p:txBody>
          <a:bodyPr/>
          <a:lstStyle>
            <a:lvl1pPr algn="l">
              <a:defRPr b="0">
                <a:solidFill>
                  <a:schemeClr val="tx2"/>
                </a:solidFill>
              </a:defRPr>
            </a:lvl1pPr>
          </a:lstStyle>
          <a:p>
            <a:endParaRPr lang="en-US"/>
          </a:p>
        </p:txBody>
      </p:sp>
      <p:cxnSp>
        <p:nvCxnSpPr>
          <p:cNvPr id="9" name="Straight Connector 8" title="Verticle Rule Line"/>
          <p:cNvCxnSpPr/>
          <p:nvPr/>
        </p:nvCxnSpPr>
        <p:spPr>
          <a:xfrm>
            <a:off x="11377004" y="1374032"/>
            <a:ext cx="0" cy="560070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400822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500">
        <p14:prism isContent="1"/>
      </p:transition>
    </mc:Choice>
    <mc:Fallback xmlns="">
      <p:transition spd="slow">
        <p:fade/>
      </p:transition>
    </mc:Fallback>
  </mc:AlternateContent>
  <p:extLst>
    <p:ext uri="{DCECCB84-F9BA-43D5-87BE-67443E8EF086}">
      <p15:sldGuideLst xmlns:p15="http://schemas.microsoft.com/office/powerpoint/2012/main">
        <p15:guide id="1" orient="horz" pos="792">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5181600" y="640080"/>
            <a:ext cx="6248398" cy="558414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5635C5E-87A6-4C87-92F5-DF107F7AD66E}" type="slidenum">
              <a:rPr lang="en-US" smtClean="0"/>
              <a:t>‹#›</a:t>
            </a:fld>
            <a:endParaRPr lang="en-US"/>
          </a:p>
        </p:txBody>
      </p:sp>
    </p:spTree>
    <p:extLst>
      <p:ext uri="{BB962C8B-B14F-4D97-AF65-F5344CB8AC3E}">
        <p14:creationId xmlns:p14="http://schemas.microsoft.com/office/powerpoint/2010/main" val="675374464"/>
      </p:ext>
    </p:extLst>
  </p:cSld>
  <p:clrMapOvr>
    <a:masterClrMapping/>
  </p:clrMapOvr>
  <mc:AlternateContent xmlns:mc="http://schemas.openxmlformats.org/markup-compatibility/2006" xmlns:p14="http://schemas.microsoft.com/office/powerpoint/2010/main">
    <mc:Choice Requires="p14">
      <p:transition spd="slow" p14:dur="2500">
        <p14:prism isContent="1"/>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2" name="Freeform 6" title="Page Number Shape"/>
          <p:cNvSpPr/>
          <p:nvPr/>
        </p:nvSpPr>
        <p:spPr bwMode="auto">
          <a:xfrm>
            <a:off x="11784011" y="5380580"/>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rgbClr val="262626"/>
          </a:solidFill>
          <a:ln w="0">
            <a:noFill/>
            <a:prstDash val="solid"/>
            <a:round/>
            <a:headEnd/>
            <a:tailEnd/>
          </a:ln>
        </p:spPr>
      </p:sp>
      <p:sp>
        <p:nvSpPr>
          <p:cNvPr id="2" name="Vertical Title 1"/>
          <p:cNvSpPr>
            <a:spLocks noGrp="1"/>
          </p:cNvSpPr>
          <p:nvPr>
            <p:ph type="title" orient="vert"/>
          </p:nvPr>
        </p:nvSpPr>
        <p:spPr>
          <a:xfrm>
            <a:off x="7990765" y="642931"/>
            <a:ext cx="2446670" cy="4678106"/>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838200" y="642932"/>
            <a:ext cx="7070678" cy="467810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536187" y="5927131"/>
            <a:ext cx="3814856" cy="365125"/>
          </a:xfrm>
        </p:spPr>
        <p:txBody>
          <a:bodyPr/>
          <a:lstStyle/>
          <a:p>
            <a:endParaRPr lang="en-US"/>
          </a:p>
        </p:txBody>
      </p:sp>
      <p:sp>
        <p:nvSpPr>
          <p:cNvPr id="5" name="Footer Placeholder 4"/>
          <p:cNvSpPr>
            <a:spLocks noGrp="1"/>
          </p:cNvSpPr>
          <p:nvPr>
            <p:ph type="ftr" sz="quarter" idx="11"/>
          </p:nvPr>
        </p:nvSpPr>
        <p:spPr>
          <a:xfrm>
            <a:off x="6536187" y="6315949"/>
            <a:ext cx="3814856" cy="365125"/>
          </a:xfrm>
        </p:spPr>
        <p:txBody>
          <a:bodyPr/>
          <a:lstStyle/>
          <a:p>
            <a:endParaRPr lang="en-US"/>
          </a:p>
        </p:txBody>
      </p:sp>
      <p:sp>
        <p:nvSpPr>
          <p:cNvPr id="6" name="Slide Number Placeholder 5"/>
          <p:cNvSpPr>
            <a:spLocks noGrp="1"/>
          </p:cNvSpPr>
          <p:nvPr>
            <p:ph type="sldNum" sz="quarter" idx="12"/>
          </p:nvPr>
        </p:nvSpPr>
        <p:spPr>
          <a:xfrm>
            <a:off x="11784011" y="5607592"/>
            <a:ext cx="407988" cy="365125"/>
          </a:xfrm>
        </p:spPr>
        <p:txBody>
          <a:bodyPr/>
          <a:lstStyle/>
          <a:p>
            <a:fld id="{95635C5E-87A6-4C87-92F5-DF107F7AD66E}" type="slidenum">
              <a:rPr lang="en-US" smtClean="0"/>
              <a:t>‹#›</a:t>
            </a:fld>
            <a:endParaRPr lang="en-US"/>
          </a:p>
        </p:txBody>
      </p:sp>
      <p:cxnSp>
        <p:nvCxnSpPr>
          <p:cNvPr id="13" name="Straight Connector 12" title="Horizontal Rule Line"/>
          <p:cNvCxnSpPr/>
          <p:nvPr/>
        </p:nvCxnSpPr>
        <p:spPr>
          <a:xfrm>
            <a:off x="0" y="6199730"/>
            <a:ext cx="10260011" cy="0"/>
          </a:xfrm>
          <a:prstGeom prst="line">
            <a:avLst/>
          </a:prstGeom>
          <a:ln w="254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5958782"/>
      </p:ext>
    </p:extLst>
  </p:cSld>
  <p:clrMapOvr>
    <a:masterClrMapping/>
  </p:clrMapOvr>
  <mc:AlternateContent xmlns:mc="http://schemas.openxmlformats.org/markup-compatibility/2006" xmlns:p14="http://schemas.microsoft.com/office/powerpoint/2010/main">
    <mc:Choice Requires="p14">
      <p:transition spd="slow" p14:dur="2500">
        <p14:prism isContent="1"/>
      </p:transition>
    </mc:Choice>
    <mc:Fallback xmlns="">
      <p:transition spd="slow">
        <p:fade/>
      </p:transition>
    </mc:Fallback>
  </mc:AlternateContent>
  <p:extLst>
    <p:ext uri="{DCECCB84-F9BA-43D5-87BE-67443E8EF086}">
      <p15:sldGuideLst xmlns:p15="http://schemas.microsoft.com/office/powerpoint/2012/main">
        <p15:guide id="1" pos="6456">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6B6F66D-557F-432A-9252-C0BA39E8F24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27612"/>
          <a:stretch/>
        </p:blipFill>
        <p:spPr>
          <a:xfrm>
            <a:off x="9973329" y="6085824"/>
            <a:ext cx="2218671" cy="772176"/>
          </a:xfrm>
          <a:prstGeom prst="rect">
            <a:avLst/>
          </a:prstGeom>
        </p:spPr>
      </p:pic>
      <p:sp>
        <p:nvSpPr>
          <p:cNvPr id="2" name="Title 1"/>
          <p:cNvSpPr>
            <a:spLocks noGrp="1"/>
          </p:cNvSpPr>
          <p:nvPr>
            <p:ph type="title"/>
          </p:nvPr>
        </p:nvSpPr>
        <p:spPr>
          <a:xfrm>
            <a:off x="2154115" y="172817"/>
            <a:ext cx="8902212" cy="723998"/>
          </a:xfrm>
        </p:spPr>
        <p:txBody>
          <a:bodyPr/>
          <a:lstStyle/>
          <a:p>
            <a:r>
              <a:rPr lang="en-US" dirty="0"/>
              <a:t>Click to edit Master title style</a:t>
            </a:r>
          </a:p>
        </p:txBody>
      </p:sp>
      <p:sp>
        <p:nvSpPr>
          <p:cNvPr id="3" name="Content Placeholder 2"/>
          <p:cNvSpPr>
            <a:spLocks noGrp="1"/>
          </p:cNvSpPr>
          <p:nvPr>
            <p:ph idx="1"/>
          </p:nvPr>
        </p:nvSpPr>
        <p:spPr>
          <a:xfrm>
            <a:off x="580292" y="1186962"/>
            <a:ext cx="10849706" cy="50204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a:xfrm>
            <a:off x="11465166" y="6393716"/>
            <a:ext cx="474787" cy="365125"/>
          </a:xfrm>
        </p:spPr>
        <p:txBody>
          <a:bodyPr/>
          <a:lstStyle>
            <a:lvl1pPr algn="ctr">
              <a:defRPr sz="1400">
                <a:solidFill>
                  <a:schemeClr val="bg2"/>
                </a:solidFill>
              </a:defRPr>
            </a:lvl1pPr>
          </a:lstStyle>
          <a:p>
            <a:fld id="{95635C5E-87A6-4C87-92F5-DF107F7AD66E}" type="slidenum">
              <a:rPr lang="en-US" smtClean="0"/>
              <a:pPr/>
              <a:t>‹#›</a:t>
            </a:fld>
            <a:endParaRPr lang="en-US" dirty="0"/>
          </a:p>
        </p:txBody>
      </p:sp>
    </p:spTree>
    <p:extLst>
      <p:ext uri="{BB962C8B-B14F-4D97-AF65-F5344CB8AC3E}">
        <p14:creationId xmlns:p14="http://schemas.microsoft.com/office/powerpoint/2010/main" val="3100326635"/>
      </p:ext>
    </p:extLst>
  </p:cSld>
  <p:clrMapOvr>
    <a:masterClrMapping/>
  </p:clrMapOvr>
  <mc:AlternateContent xmlns:mc="http://schemas.openxmlformats.org/markup-compatibility/2006" xmlns:p14="http://schemas.microsoft.com/office/powerpoint/2010/main">
    <mc:Choice Requires="p14">
      <p:transition spd="slow" p14:dur="2500">
        <p14:prism isContent="1"/>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Freeform 6" title="Page Number Shape"/>
          <p:cNvSpPr/>
          <p:nvPr/>
        </p:nvSpPr>
        <p:spPr bwMode="auto">
          <a:xfrm>
            <a:off x="11784011" y="1393748"/>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sp>
      <p:sp>
        <p:nvSpPr>
          <p:cNvPr id="2" name="Title 1"/>
          <p:cNvSpPr>
            <a:spLocks noGrp="1"/>
          </p:cNvSpPr>
          <p:nvPr>
            <p:ph type="title"/>
          </p:nvPr>
        </p:nvSpPr>
        <p:spPr>
          <a:xfrm>
            <a:off x="1947673" y="2571722"/>
            <a:ext cx="8296654" cy="3286153"/>
          </a:xfrm>
        </p:spPr>
        <p:txBody>
          <a:bodyPr anchor="t">
            <a:normAutofit/>
          </a:bodyPr>
          <a:lstStyle>
            <a:lvl1pPr>
              <a:lnSpc>
                <a:spcPct val="85000"/>
              </a:lnSpc>
              <a:defRPr sz="7700" cap="all" baseline="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947673" y="1393748"/>
            <a:ext cx="8401429" cy="819150"/>
          </a:xfrm>
        </p:spPr>
        <p:txBody>
          <a:bodyPr anchor="ctr">
            <a:normAutofit/>
          </a:bodyPr>
          <a:lstStyle>
            <a:lvl1pPr marL="0" indent="0" algn="r">
              <a:lnSpc>
                <a:spcPct val="113000"/>
              </a:lnSpc>
              <a:spcBef>
                <a:spcPts val="0"/>
              </a:spcBef>
              <a:buNone/>
              <a:defRPr sz="2000" b="0" i="1" baseline="0">
                <a:solidFill>
                  <a:schemeClr val="tx1">
                    <a:lumMod val="85000"/>
                    <a:lumOff val="1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742955" y="6314439"/>
            <a:ext cx="1596622" cy="365125"/>
          </a:xfrm>
        </p:spPr>
        <p:txBody>
          <a:bodyPr/>
          <a:lstStyle>
            <a:lvl1pPr>
              <a:defRPr sz="1200">
                <a:solidFill>
                  <a:schemeClr val="tx1">
                    <a:lumMod val="85000"/>
                    <a:lumOff val="15000"/>
                  </a:schemeClr>
                </a:solidFill>
              </a:defRPr>
            </a:lvl1pPr>
          </a:lstStyle>
          <a:p>
            <a:endParaRPr lang="en-US"/>
          </a:p>
        </p:txBody>
      </p:sp>
      <p:sp>
        <p:nvSpPr>
          <p:cNvPr id="5" name="Footer Placeholder 4"/>
          <p:cNvSpPr>
            <a:spLocks noGrp="1"/>
          </p:cNvSpPr>
          <p:nvPr>
            <p:ph type="ftr" sz="quarter" idx="11"/>
          </p:nvPr>
        </p:nvSpPr>
        <p:spPr>
          <a:xfrm>
            <a:off x="1947673" y="6314440"/>
            <a:ext cx="6480226" cy="365125"/>
          </a:xfrm>
        </p:spPr>
        <p:txBody>
          <a:bodyPr/>
          <a:lstStyle>
            <a:lvl1pPr>
              <a:defRPr b="0">
                <a:solidFill>
                  <a:schemeClr val="tx1">
                    <a:lumMod val="85000"/>
                    <a:lumOff val="15000"/>
                  </a:schemeClr>
                </a:solidFill>
              </a:defRPr>
            </a:lvl1pPr>
          </a:lstStyle>
          <a:p>
            <a:endParaRPr lang="en-US"/>
          </a:p>
        </p:txBody>
      </p:sp>
      <p:sp>
        <p:nvSpPr>
          <p:cNvPr id="6" name="Slide Number Placeholder 5"/>
          <p:cNvSpPr>
            <a:spLocks noGrp="1"/>
          </p:cNvSpPr>
          <p:nvPr>
            <p:ph type="sldNum" sz="quarter" idx="12"/>
          </p:nvPr>
        </p:nvSpPr>
        <p:spPr>
          <a:xfrm>
            <a:off x="11784011" y="1620760"/>
            <a:ext cx="407988" cy="365125"/>
          </a:xfrm>
        </p:spPr>
        <p:txBody>
          <a:bodyPr/>
          <a:lstStyle>
            <a:lvl1pPr>
              <a:defRPr>
                <a:solidFill>
                  <a:schemeClr val="bg2"/>
                </a:solidFill>
              </a:defRPr>
            </a:lvl1pPr>
          </a:lstStyle>
          <a:p>
            <a:fld id="{95635C5E-87A6-4C87-92F5-DF107F7AD66E}" type="slidenum">
              <a:rPr lang="en-US" smtClean="0"/>
              <a:t>‹#›</a:t>
            </a:fld>
            <a:endParaRPr lang="en-US"/>
          </a:p>
        </p:txBody>
      </p:sp>
      <p:cxnSp>
        <p:nvCxnSpPr>
          <p:cNvPr id="10" name="Straight Connector 9" title="Horizontal Rule Line"/>
          <p:cNvCxnSpPr/>
          <p:nvPr/>
        </p:nvCxnSpPr>
        <p:spPr>
          <a:xfrm flipH="1">
            <a:off x="1" y="6178167"/>
            <a:ext cx="10244326" cy="0"/>
          </a:xfrm>
          <a:prstGeom prst="line">
            <a:avLst/>
          </a:prstGeom>
          <a:ln w="254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5028876"/>
      </p:ext>
    </p:extLst>
  </p:cSld>
  <p:clrMapOvr>
    <a:masterClrMapping/>
  </p:clrMapOvr>
  <mc:AlternateContent xmlns:mc="http://schemas.openxmlformats.org/markup-compatibility/2006" xmlns:p14="http://schemas.microsoft.com/office/powerpoint/2010/main">
    <mc:Choice Requires="p14">
      <p:transition spd="slow" p14:dur="2500">
        <p14:prism isContent="1"/>
      </p:transition>
    </mc:Choice>
    <mc:Fallback xmlns="">
      <p:transition spd="slow">
        <p:fade/>
      </p:transition>
    </mc:Fallback>
  </mc:AlternateContent>
  <p:extLst>
    <p:ext uri="{DCECCB84-F9BA-43D5-87BE-67443E8EF086}">
      <p15:sldGuideLst xmlns:p15="http://schemas.microsoft.com/office/powerpoint/2012/main">
        <p15:guide id="1" pos="6456">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181600" y="540628"/>
            <a:ext cx="6248400" cy="24889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181600" y="3712467"/>
            <a:ext cx="6248400" cy="24822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5635C5E-87A6-4C87-92F5-DF107F7AD66E}" type="slidenum">
              <a:rPr lang="en-US" smtClean="0"/>
              <a:t>‹#›</a:t>
            </a:fld>
            <a:endParaRPr lang="en-US"/>
          </a:p>
        </p:txBody>
      </p:sp>
    </p:spTree>
    <p:extLst>
      <p:ext uri="{BB962C8B-B14F-4D97-AF65-F5344CB8AC3E}">
        <p14:creationId xmlns:p14="http://schemas.microsoft.com/office/powerpoint/2010/main" val="1864802235"/>
      </p:ext>
    </p:extLst>
  </p:cSld>
  <p:clrMapOvr>
    <a:masterClrMapping/>
  </p:clrMapOvr>
  <mc:AlternateContent xmlns:mc="http://schemas.openxmlformats.org/markup-compatibility/2006" xmlns:p14="http://schemas.microsoft.com/office/powerpoint/2010/main">
    <mc:Choice Requires="p14">
      <p:transition spd="slow" p14:dur="2500">
        <p14:prism isContent="1"/>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762000" y="557784"/>
            <a:ext cx="3831336" cy="4956048"/>
          </a:xfrm>
        </p:spPr>
        <p:txBody>
          <a:bodyPr/>
          <a:lstStyle/>
          <a:p>
            <a:r>
              <a:rPr lang="en-US"/>
              <a:t>Click to edit Master title style</a:t>
            </a:r>
            <a:endParaRPr lang="en-US" dirty="0"/>
          </a:p>
        </p:txBody>
      </p:sp>
      <p:sp>
        <p:nvSpPr>
          <p:cNvPr id="3" name="Text Placeholder 2"/>
          <p:cNvSpPr>
            <a:spLocks noGrp="1"/>
          </p:cNvSpPr>
          <p:nvPr>
            <p:ph type="body" idx="1"/>
          </p:nvPr>
        </p:nvSpPr>
        <p:spPr>
          <a:xfrm>
            <a:off x="5181600" y="558065"/>
            <a:ext cx="6245352" cy="914400"/>
          </a:xfrm>
        </p:spPr>
        <p:txBody>
          <a:bodyPr anchor="b">
            <a:normAutofit/>
          </a:bodyPr>
          <a:lstStyle>
            <a:lvl1pPr marL="0" indent="0">
              <a:lnSpc>
                <a:spcPct val="113000"/>
              </a:lnSpc>
              <a:spcBef>
                <a:spcPts val="0"/>
              </a:spcBef>
              <a:buNone/>
              <a:defRPr sz="2400" b="0" i="1" baseline="0">
                <a:solidFill>
                  <a:schemeClr val="tx1">
                    <a:lumMod val="85000"/>
                    <a:lumOff val="1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181600" y="1526671"/>
            <a:ext cx="6245352" cy="17556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181600" y="3700826"/>
            <a:ext cx="6248400" cy="914400"/>
          </a:xfrm>
        </p:spPr>
        <p:txBody>
          <a:bodyPr anchor="b">
            <a:normAutofit/>
          </a:bodyPr>
          <a:lstStyle>
            <a:lvl1pPr marL="0" indent="0">
              <a:buNone/>
              <a:defRPr sz="2400" b="0" i="1" baseline="0">
                <a:solidFill>
                  <a:schemeClr val="tx1">
                    <a:lumMod val="85000"/>
                    <a:lumOff val="1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181600" y="4669432"/>
            <a:ext cx="6245352" cy="17556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5635C5E-87A6-4C87-92F5-DF107F7AD66E}" type="slidenum">
              <a:rPr lang="en-US" smtClean="0"/>
              <a:t>‹#›</a:t>
            </a:fld>
            <a:endParaRPr lang="en-US"/>
          </a:p>
        </p:txBody>
      </p:sp>
    </p:spTree>
    <p:extLst>
      <p:ext uri="{BB962C8B-B14F-4D97-AF65-F5344CB8AC3E}">
        <p14:creationId xmlns:p14="http://schemas.microsoft.com/office/powerpoint/2010/main" val="3553189582"/>
      </p:ext>
    </p:extLst>
  </p:cSld>
  <p:clrMapOvr>
    <a:masterClrMapping/>
  </p:clrMapOvr>
  <mc:AlternateContent xmlns:mc="http://schemas.openxmlformats.org/markup-compatibility/2006" xmlns:p14="http://schemas.microsoft.com/office/powerpoint/2010/main">
    <mc:Choice Requires="p14">
      <p:transition spd="slow" p14:dur="2500">
        <p14:prism isContent="1"/>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5635C5E-87A6-4C87-92F5-DF107F7AD66E}" type="slidenum">
              <a:rPr lang="en-US" smtClean="0"/>
              <a:t>‹#›</a:t>
            </a:fld>
            <a:endParaRPr lang="en-US"/>
          </a:p>
        </p:txBody>
      </p:sp>
    </p:spTree>
    <p:extLst>
      <p:ext uri="{BB962C8B-B14F-4D97-AF65-F5344CB8AC3E}">
        <p14:creationId xmlns:p14="http://schemas.microsoft.com/office/powerpoint/2010/main" val="671966428"/>
      </p:ext>
    </p:extLst>
  </p:cSld>
  <p:clrMapOvr>
    <a:masterClrMapping/>
  </p:clrMapOvr>
  <mc:AlternateContent xmlns:mc="http://schemas.openxmlformats.org/markup-compatibility/2006" xmlns:p14="http://schemas.microsoft.com/office/powerpoint/2010/main">
    <mc:Choice Requires="p14">
      <p:transition spd="slow" p14:dur="2500">
        <p14:prism isContent="1"/>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5635C5E-87A6-4C87-92F5-DF107F7AD66E}" type="slidenum">
              <a:rPr lang="en-US" smtClean="0"/>
              <a:t>‹#›</a:t>
            </a:fld>
            <a:endParaRPr lang="en-US"/>
          </a:p>
        </p:txBody>
      </p:sp>
    </p:spTree>
    <p:extLst>
      <p:ext uri="{BB962C8B-B14F-4D97-AF65-F5344CB8AC3E}">
        <p14:creationId xmlns:p14="http://schemas.microsoft.com/office/powerpoint/2010/main" val="859550184"/>
      </p:ext>
    </p:extLst>
  </p:cSld>
  <p:clrMapOvr>
    <a:masterClrMapping/>
  </p:clrMapOvr>
  <mc:AlternateContent xmlns:mc="http://schemas.openxmlformats.org/markup-compatibility/2006" xmlns:p14="http://schemas.microsoft.com/office/powerpoint/2010/main">
    <mc:Choice Requires="p14">
      <p:transition spd="slow" p14:dur="2500">
        <p14:prism isContent="1"/>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62000" y="555479"/>
            <a:ext cx="3838776" cy="1921022"/>
          </a:xfrm>
        </p:spPr>
        <p:txBody>
          <a:bodyPr anchor="t">
            <a:noAutofit/>
          </a:bodyPr>
          <a:lstStyle>
            <a:lvl1pPr>
              <a:lnSpc>
                <a:spcPct val="93000"/>
              </a:lnSpc>
              <a:defRPr sz="4000"/>
            </a:lvl1pPr>
          </a:lstStyle>
          <a:p>
            <a:r>
              <a:rPr lang="en-US"/>
              <a:t>Click to edit Master title style</a:t>
            </a:r>
            <a:endParaRPr lang="en-US" dirty="0"/>
          </a:p>
        </p:txBody>
      </p:sp>
      <p:sp>
        <p:nvSpPr>
          <p:cNvPr id="3" name="Content Placeholder 2"/>
          <p:cNvSpPr>
            <a:spLocks noGrp="1"/>
          </p:cNvSpPr>
          <p:nvPr>
            <p:ph idx="1"/>
          </p:nvPr>
        </p:nvSpPr>
        <p:spPr>
          <a:xfrm>
            <a:off x="5181600" y="564147"/>
            <a:ext cx="6248400" cy="5622644"/>
          </a:xfrm>
        </p:spPr>
        <p:txBody>
          <a:bodyPr/>
          <a:lstStyle>
            <a:lvl1pPr>
              <a:lnSpc>
                <a:spcPct val="112000"/>
              </a:lnSpc>
              <a:defRPr sz="2000"/>
            </a:lvl1pPr>
            <a:lvl2pPr>
              <a:lnSpc>
                <a:spcPct val="112000"/>
              </a:lnSpc>
              <a:defRPr sz="1800"/>
            </a:lvl2pPr>
            <a:lvl3pPr>
              <a:lnSpc>
                <a:spcPct val="112000"/>
              </a:lnSpc>
              <a:defRPr sz="1600"/>
            </a:lvl3pPr>
            <a:lvl4pPr>
              <a:lnSpc>
                <a:spcPct val="112000"/>
              </a:lnSpc>
              <a:defRPr sz="1400"/>
            </a:lvl4pPr>
            <a:lvl5pPr>
              <a:lnSpc>
                <a:spcPct val="112000"/>
              </a:lnSpc>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2000" y="2621512"/>
            <a:ext cx="3838776" cy="3239537"/>
          </a:xfrm>
        </p:spPr>
        <p:txBody>
          <a:bodyPr/>
          <a:lstStyle>
            <a:lvl1pPr marL="0" indent="0" algn="r">
              <a:lnSpc>
                <a:spcPct val="125000"/>
              </a:lnSpc>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5635C5E-87A6-4C87-92F5-DF107F7AD66E}" type="slidenum">
              <a:rPr lang="en-US" smtClean="0"/>
              <a:t>‹#›</a:t>
            </a:fld>
            <a:endParaRPr lang="en-US"/>
          </a:p>
        </p:txBody>
      </p:sp>
    </p:spTree>
    <p:extLst>
      <p:ext uri="{BB962C8B-B14F-4D97-AF65-F5344CB8AC3E}">
        <p14:creationId xmlns:p14="http://schemas.microsoft.com/office/powerpoint/2010/main" val="439753609"/>
      </p:ext>
    </p:extLst>
  </p:cSld>
  <p:clrMapOvr>
    <a:masterClrMapping/>
  </p:clrMapOvr>
  <mc:AlternateContent xmlns:mc="http://schemas.openxmlformats.org/markup-compatibility/2006" xmlns:p14="http://schemas.microsoft.com/office/powerpoint/2010/main">
    <mc:Choice Requires="p14">
      <p:transition spd="slow" p14:dur="2500">
        <p14:prism isContent="1"/>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58952" y="557261"/>
            <a:ext cx="3840480" cy="1919239"/>
          </a:xfrm>
        </p:spPr>
        <p:txBody>
          <a:bodyPr anchor="t">
            <a:noAutofit/>
          </a:bodyPr>
          <a:lstStyle>
            <a:lvl1pPr>
              <a:lnSpc>
                <a:spcPct val="93000"/>
              </a:lnSpc>
              <a:defRPr sz="40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5257800" y="0"/>
            <a:ext cx="6172200" cy="6857999"/>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58952" y="2621512"/>
            <a:ext cx="3840480" cy="3236976"/>
          </a:xfrm>
        </p:spPr>
        <p:txBody>
          <a:bodyPr/>
          <a:lstStyle>
            <a:lvl1pPr marL="0" indent="0" algn="r">
              <a:lnSpc>
                <a:spcPct val="125000"/>
              </a:lnSpc>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5635C5E-87A6-4C87-92F5-DF107F7AD66E}" type="slidenum">
              <a:rPr lang="en-US" smtClean="0"/>
              <a:t>‹#›</a:t>
            </a:fld>
            <a:endParaRPr lang="en-US"/>
          </a:p>
        </p:txBody>
      </p:sp>
    </p:spTree>
    <p:extLst>
      <p:ext uri="{BB962C8B-B14F-4D97-AF65-F5344CB8AC3E}">
        <p14:creationId xmlns:p14="http://schemas.microsoft.com/office/powerpoint/2010/main" val="1371446913"/>
      </p:ext>
    </p:extLst>
  </p:cSld>
  <p:clrMapOvr>
    <a:masterClrMapping/>
  </p:clrMapOvr>
  <mc:AlternateContent xmlns:mc="http://schemas.openxmlformats.org/markup-compatibility/2006" xmlns:p14="http://schemas.microsoft.com/office/powerpoint/2010/main">
    <mc:Choice Requires="p14">
      <p:transition spd="slow" p14:dur="2500">
        <p14:prism isContent="1"/>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62000" y="559678"/>
            <a:ext cx="3833906" cy="4952492"/>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p:cNvSpPr>
            <a:spLocks noGrp="1"/>
          </p:cNvSpPr>
          <p:nvPr>
            <p:ph type="body" idx="1"/>
          </p:nvPr>
        </p:nvSpPr>
        <p:spPr>
          <a:xfrm>
            <a:off x="5181600" y="569066"/>
            <a:ext cx="6248398" cy="5655156"/>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62001" y="5930060"/>
            <a:ext cx="3814856" cy="365125"/>
          </a:xfrm>
          <a:prstGeom prst="rect">
            <a:avLst/>
          </a:prstGeom>
        </p:spPr>
        <p:txBody>
          <a:bodyPr vert="horz" lIns="91440" tIns="45720" rIns="91440" bIns="45720" rtlCol="0" anchor="t"/>
          <a:lstStyle>
            <a:lvl1pPr algn="r">
              <a:defRPr sz="1000" b="0" i="1" baseline="0">
                <a:solidFill>
                  <a:schemeClr val="bg2"/>
                </a:solidFill>
                <a:latin typeface="+mj-lt"/>
              </a:defRPr>
            </a:lvl1pPr>
          </a:lstStyle>
          <a:p>
            <a:endParaRPr lang="en-US" dirty="0"/>
          </a:p>
        </p:txBody>
      </p:sp>
      <p:sp>
        <p:nvSpPr>
          <p:cNvPr id="5" name="Footer Placeholder 4"/>
          <p:cNvSpPr>
            <a:spLocks noGrp="1"/>
          </p:cNvSpPr>
          <p:nvPr>
            <p:ph type="ftr" sz="quarter" idx="3"/>
          </p:nvPr>
        </p:nvSpPr>
        <p:spPr>
          <a:xfrm>
            <a:off x="762001" y="6314440"/>
            <a:ext cx="3814856" cy="365125"/>
          </a:xfrm>
          <a:prstGeom prst="rect">
            <a:avLst/>
          </a:prstGeom>
        </p:spPr>
        <p:txBody>
          <a:bodyPr vert="horz" lIns="91440" tIns="45720" rIns="91440" bIns="45720" rtlCol="0" anchor="t"/>
          <a:lstStyle>
            <a:lvl1pPr algn="r">
              <a:defRPr sz="1200" b="1" i="1" baseline="0">
                <a:solidFill>
                  <a:schemeClr val="bg2"/>
                </a:solidFill>
                <a:latin typeface="+mj-lt"/>
              </a:defRPr>
            </a:lvl1pPr>
          </a:lstStyle>
          <a:p>
            <a:endParaRPr lang="en-US" dirty="0"/>
          </a:p>
        </p:txBody>
      </p:sp>
      <p:sp>
        <p:nvSpPr>
          <p:cNvPr id="6" name="Slide Number Placeholder 5"/>
          <p:cNvSpPr>
            <a:spLocks noGrp="1"/>
          </p:cNvSpPr>
          <p:nvPr>
            <p:ph type="sldNum" sz="quarter" idx="4"/>
          </p:nvPr>
        </p:nvSpPr>
        <p:spPr>
          <a:xfrm>
            <a:off x="11784011" y="5607592"/>
            <a:ext cx="407988" cy="365125"/>
          </a:xfrm>
          <a:prstGeom prst="rect">
            <a:avLst/>
          </a:prstGeom>
        </p:spPr>
        <p:txBody>
          <a:bodyPr vert="horz" lIns="91440" tIns="45720" rIns="91440" bIns="45720" rtlCol="0" anchor="ctr"/>
          <a:lstStyle>
            <a:lvl1pPr algn="r">
              <a:defRPr sz="1200" b="0" i="1" baseline="0">
                <a:solidFill>
                  <a:schemeClr val="bg2"/>
                </a:solidFill>
                <a:latin typeface="+mj-lt"/>
              </a:defRPr>
            </a:lvl1pPr>
          </a:lstStyle>
          <a:p>
            <a:fld id="{95635C5E-87A6-4C87-92F5-DF107F7AD66E}" type="slidenum">
              <a:rPr lang="en-US" smtClean="0"/>
              <a:t>‹#›</a:t>
            </a:fld>
            <a:endParaRPr lang="en-US" dirty="0"/>
          </a:p>
        </p:txBody>
      </p:sp>
    </p:spTree>
    <p:extLst>
      <p:ext uri="{BB962C8B-B14F-4D97-AF65-F5344CB8AC3E}">
        <p14:creationId xmlns:p14="http://schemas.microsoft.com/office/powerpoint/2010/main" val="142610716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spd="slow" p14:dur="2500">
        <p14:prism isContent="1"/>
      </p:transition>
    </mc:Choice>
    <mc:Fallback xmlns="">
      <p:transition spd="slow">
        <p:fade/>
      </p:transition>
    </mc:Fallback>
  </mc:AlternateContent>
  <p:hf hdr="0" ftr="0" dt="0"/>
  <p:txStyles>
    <p:titleStyle>
      <a:lvl1pPr algn="r" defTabSz="914400" rtl="0" eaLnBrk="1" latinLnBrk="0" hangingPunct="1">
        <a:lnSpc>
          <a:spcPct val="90000"/>
        </a:lnSpc>
        <a:spcBef>
          <a:spcPct val="0"/>
        </a:spcBef>
        <a:buNone/>
        <a:defRPr sz="5000" b="0" i="1" kern="1200" baseline="0">
          <a:solidFill>
            <a:schemeClr val="bg2"/>
          </a:solidFill>
          <a:latin typeface="+mj-lt"/>
          <a:ea typeface="+mj-ea"/>
          <a:cs typeface="+mj-cs"/>
        </a:defRPr>
      </a:lvl1pPr>
    </p:titleStyle>
    <p:bodyStyle>
      <a:lvl1pPr marL="283464" indent="-283464" algn="l" defTabSz="914400" rtl="0" eaLnBrk="1" latinLnBrk="0" hangingPunct="1">
        <a:lnSpc>
          <a:spcPct val="112000"/>
        </a:lnSpc>
        <a:spcBef>
          <a:spcPts val="900"/>
        </a:spcBef>
        <a:buFont typeface="Arial" panose="020B0604020202020204" pitchFamily="34" charset="0"/>
        <a:buChar char="•"/>
        <a:defRPr sz="2000" kern="1200" baseline="0">
          <a:solidFill>
            <a:schemeClr val="bg2"/>
          </a:solidFill>
          <a:latin typeface="+mn-lt"/>
          <a:ea typeface="+mn-ea"/>
          <a:cs typeface="+mn-cs"/>
        </a:defRPr>
      </a:lvl1pPr>
      <a:lvl2pPr marL="685800" indent="-283464" algn="l" defTabSz="914400" rtl="0" eaLnBrk="1" latinLnBrk="0" hangingPunct="1">
        <a:lnSpc>
          <a:spcPct val="112000"/>
        </a:lnSpc>
        <a:spcBef>
          <a:spcPts val="900"/>
        </a:spcBef>
        <a:buFont typeface="Corbel" panose="020B0503020204020204" pitchFamily="34" charset="0"/>
        <a:buChar char="–"/>
        <a:defRPr sz="1800" kern="1200" baseline="0">
          <a:solidFill>
            <a:schemeClr val="bg2"/>
          </a:solidFill>
          <a:latin typeface="+mn-lt"/>
          <a:ea typeface="+mn-ea"/>
          <a:cs typeface="+mn-cs"/>
        </a:defRPr>
      </a:lvl2pPr>
      <a:lvl3pPr marL="1143000" indent="-283464" algn="l" defTabSz="914400" rtl="0" eaLnBrk="1" latinLnBrk="0" hangingPunct="1">
        <a:lnSpc>
          <a:spcPct val="112000"/>
        </a:lnSpc>
        <a:spcBef>
          <a:spcPts val="900"/>
        </a:spcBef>
        <a:buFont typeface="Arial" panose="020B0604020202020204" pitchFamily="34" charset="0"/>
        <a:buChar char="•"/>
        <a:defRPr sz="1600" kern="1200" baseline="0">
          <a:solidFill>
            <a:schemeClr val="bg2"/>
          </a:solidFill>
          <a:latin typeface="+mn-lt"/>
          <a:ea typeface="+mn-ea"/>
          <a:cs typeface="+mn-cs"/>
        </a:defRPr>
      </a:lvl3pPr>
      <a:lvl4pPr marL="1600200" indent="-283464" algn="l" defTabSz="914400" rtl="0" eaLnBrk="1" latinLnBrk="0" hangingPunct="1">
        <a:lnSpc>
          <a:spcPct val="112000"/>
        </a:lnSpc>
        <a:spcBef>
          <a:spcPts val="900"/>
        </a:spcBef>
        <a:buFont typeface="Corbel" panose="020B0503020204020204" pitchFamily="34" charset="0"/>
        <a:buChar char="–"/>
        <a:defRPr sz="1400" kern="1200" baseline="0">
          <a:solidFill>
            <a:schemeClr val="bg2"/>
          </a:solidFill>
          <a:latin typeface="+mn-lt"/>
          <a:ea typeface="+mn-ea"/>
          <a:cs typeface="+mn-cs"/>
        </a:defRPr>
      </a:lvl4pPr>
      <a:lvl5pPr marL="2057400" indent="-283464" algn="l" defTabSz="914400" rtl="0" eaLnBrk="1" latinLnBrk="0" hangingPunct="1">
        <a:lnSpc>
          <a:spcPct val="112000"/>
        </a:lnSpc>
        <a:spcBef>
          <a:spcPts val="900"/>
        </a:spcBef>
        <a:buFont typeface="Arial" panose="020B0604020202020204" pitchFamily="34" charset="0"/>
        <a:buChar char="•"/>
        <a:defRPr sz="1400" i="1" kern="1200" baseline="0">
          <a:solidFill>
            <a:schemeClr val="bg2"/>
          </a:solidFill>
          <a:latin typeface="+mn-lt"/>
          <a:ea typeface="+mn-ea"/>
          <a:cs typeface="+mn-cs"/>
        </a:defRPr>
      </a:lvl5pPr>
      <a:lvl6pPr marL="2514600" indent="-283464" algn="l" defTabSz="914400" rtl="0" eaLnBrk="1" latinLnBrk="0" hangingPunct="1">
        <a:lnSpc>
          <a:spcPct val="112000"/>
        </a:lnSpc>
        <a:spcBef>
          <a:spcPts val="1300"/>
        </a:spcBef>
        <a:buFont typeface="Corbel" panose="020B0503020204020204" pitchFamily="34" charset="0"/>
        <a:buChar char="–"/>
        <a:defRPr sz="1400" kern="1200">
          <a:solidFill>
            <a:schemeClr val="tx1">
              <a:lumMod val="85000"/>
              <a:lumOff val="15000"/>
            </a:schemeClr>
          </a:solidFill>
          <a:latin typeface="+mn-lt"/>
          <a:ea typeface="+mn-ea"/>
          <a:cs typeface="+mn-cs"/>
        </a:defRPr>
      </a:lvl6pPr>
      <a:lvl7pPr marL="2971800" indent="-283464" algn="l" defTabSz="914400" rtl="0" eaLnBrk="1" latinLnBrk="0" hangingPunct="1">
        <a:lnSpc>
          <a:spcPct val="112000"/>
        </a:lnSpc>
        <a:spcBef>
          <a:spcPts val="1300"/>
        </a:spcBef>
        <a:buFont typeface="Arial" panose="020B0604020202020204" pitchFamily="34" charset="0"/>
        <a:buChar char="•"/>
        <a:defRPr sz="1400" i="1" kern="1200">
          <a:solidFill>
            <a:schemeClr val="tx1">
              <a:lumMod val="85000"/>
              <a:lumOff val="15000"/>
            </a:schemeClr>
          </a:solidFill>
          <a:latin typeface="+mn-lt"/>
          <a:ea typeface="+mn-ea"/>
          <a:cs typeface="+mn-cs"/>
        </a:defRPr>
      </a:lvl7pPr>
      <a:lvl8pPr marL="3429000" indent="-283464" algn="l" defTabSz="914400" rtl="0" eaLnBrk="1" latinLnBrk="0" hangingPunct="1">
        <a:lnSpc>
          <a:spcPct val="112000"/>
        </a:lnSpc>
        <a:spcBef>
          <a:spcPts val="1300"/>
        </a:spcBef>
        <a:buFont typeface="Corbel" panose="020B0503020204020204" pitchFamily="34" charset="0"/>
        <a:buChar char="–"/>
        <a:defRPr sz="1400" kern="1200">
          <a:solidFill>
            <a:schemeClr val="tx1">
              <a:lumMod val="85000"/>
              <a:lumOff val="15000"/>
            </a:schemeClr>
          </a:solidFill>
          <a:latin typeface="+mn-lt"/>
          <a:ea typeface="+mn-ea"/>
          <a:cs typeface="+mn-cs"/>
        </a:defRPr>
      </a:lvl8pPr>
      <a:lvl9pPr marL="3886200" indent="-283464" algn="l" defTabSz="914400" rtl="0" eaLnBrk="1" latinLnBrk="0" hangingPunct="1">
        <a:lnSpc>
          <a:spcPct val="112000"/>
        </a:lnSpc>
        <a:spcBef>
          <a:spcPts val="1300"/>
        </a:spcBef>
        <a:buFont typeface="Arial" panose="020B0604020202020204" pitchFamily="34" charset="0"/>
        <a:buChar char="•"/>
        <a:defRPr sz="1400" i="1" kern="1200" baseline="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832">
          <p15:clr>
            <a:srgbClr val="F26B43"/>
          </p15:clr>
        </p15:guide>
        <p15:guide id="2" pos="480">
          <p15:clr>
            <a:srgbClr val="F26B43"/>
          </p15:clr>
        </p15:guide>
        <p15:guide id="3" orient="horz" pos="432">
          <p15:clr>
            <a:srgbClr val="F26B43"/>
          </p15:clr>
        </p15:guide>
        <p15:guide id="4" pos="7200">
          <p15:clr>
            <a:srgbClr val="F26B43"/>
          </p15:clr>
        </p15:guide>
        <p15:guide id="5" pos="326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mailto:mattheweparker@gmail.com"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hyperlink" Target="https://github.com/magnawhale/capstone_project"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EF0A0A-FB52-4FC8-B9A3-48F5CF4E67FC}"/>
              </a:ext>
            </a:extLst>
          </p:cNvPr>
          <p:cNvSpPr>
            <a:spLocks noGrp="1"/>
          </p:cNvSpPr>
          <p:nvPr>
            <p:ph type="ctrTitle"/>
          </p:nvPr>
        </p:nvSpPr>
        <p:spPr>
          <a:xfrm>
            <a:off x="5068114" y="1631566"/>
            <a:ext cx="6031118" cy="4268965"/>
          </a:xfrm>
        </p:spPr>
        <p:txBody>
          <a:bodyPr>
            <a:normAutofit/>
          </a:bodyPr>
          <a:lstStyle/>
          <a:p>
            <a:r>
              <a:rPr lang="en-US" sz="6000" dirty="0">
                <a:effectLst>
                  <a:outerShdw blurRad="38100" dist="38100" dir="3600000" sx="101000" sy="101000" algn="tl" rotWithShape="0">
                    <a:prstClr val="black">
                      <a:alpha val="48000"/>
                    </a:prstClr>
                  </a:outerShdw>
                </a:effectLst>
              </a:rPr>
              <a:t>Lunar </a:t>
            </a:r>
            <a:br>
              <a:rPr lang="en-US" sz="6000" dirty="0">
                <a:effectLst>
                  <a:outerShdw blurRad="38100" dist="38100" dir="3600000" sx="101000" sy="101000" algn="tl" rotWithShape="0">
                    <a:prstClr val="black">
                      <a:alpha val="48000"/>
                    </a:prstClr>
                  </a:outerShdw>
                </a:effectLst>
              </a:rPr>
            </a:br>
            <a:r>
              <a:rPr lang="en-US" sz="6000" dirty="0">
                <a:effectLst>
                  <a:outerShdw blurRad="38100" dist="38100" dir="3600000" sx="101000" sy="101000" algn="tl" rotWithShape="0">
                    <a:prstClr val="black">
                      <a:alpha val="48000"/>
                    </a:prstClr>
                  </a:outerShdw>
                </a:effectLst>
              </a:rPr>
              <a:t>Cycles </a:t>
            </a:r>
            <a:br>
              <a:rPr lang="en-US" sz="6000" dirty="0">
                <a:effectLst>
                  <a:outerShdw blurRad="38100" dist="38100" dir="3600000" sx="101000" sy="101000" algn="tl" rotWithShape="0">
                    <a:prstClr val="black">
                      <a:alpha val="48000"/>
                    </a:prstClr>
                  </a:outerShdw>
                </a:effectLst>
              </a:rPr>
            </a:br>
            <a:r>
              <a:rPr lang="en-US" sz="6000" dirty="0">
                <a:effectLst>
                  <a:outerShdw blurRad="38100" dist="38100" dir="3600000" sx="101000" sy="101000" algn="tl" rotWithShape="0">
                    <a:prstClr val="black">
                      <a:alpha val="48000"/>
                    </a:prstClr>
                  </a:outerShdw>
                </a:effectLst>
              </a:rPr>
              <a:t>&amp; </a:t>
            </a:r>
            <a:br>
              <a:rPr lang="en-US" sz="6000" dirty="0">
                <a:effectLst>
                  <a:outerShdw blurRad="38100" dist="38100" dir="3600000" sx="101000" sy="101000" algn="tl" rotWithShape="0">
                    <a:prstClr val="black">
                      <a:alpha val="48000"/>
                    </a:prstClr>
                  </a:outerShdw>
                </a:effectLst>
              </a:rPr>
            </a:br>
            <a:r>
              <a:rPr lang="en-US" sz="6000" dirty="0">
                <a:effectLst>
                  <a:outerShdw blurRad="38100" dist="38100" dir="3600000" sx="101000" sy="101000" algn="tl" rotWithShape="0">
                    <a:prstClr val="black">
                      <a:alpha val="48000"/>
                    </a:prstClr>
                  </a:outerShdw>
                </a:effectLst>
              </a:rPr>
              <a:t>Human Behavior</a:t>
            </a:r>
          </a:p>
        </p:txBody>
      </p:sp>
      <p:sp>
        <p:nvSpPr>
          <p:cNvPr id="3" name="Subtitle 2">
            <a:extLst>
              <a:ext uri="{FF2B5EF4-FFF2-40B4-BE49-F238E27FC236}">
                <a16:creationId xmlns:a16="http://schemas.microsoft.com/office/drawing/2014/main" id="{1333AE5F-3C1A-402D-A050-14BBBAC23CA0}"/>
              </a:ext>
            </a:extLst>
          </p:cNvPr>
          <p:cNvSpPr>
            <a:spLocks noGrp="1"/>
          </p:cNvSpPr>
          <p:nvPr>
            <p:ph type="subTitle" idx="1"/>
          </p:nvPr>
        </p:nvSpPr>
        <p:spPr>
          <a:xfrm>
            <a:off x="156839" y="6027938"/>
            <a:ext cx="5003231" cy="670709"/>
          </a:xfrm>
        </p:spPr>
        <p:txBody>
          <a:bodyPr>
            <a:normAutofit fontScale="92500" lnSpcReduction="20000"/>
          </a:bodyPr>
          <a:lstStyle/>
          <a:p>
            <a:pPr algn="l"/>
            <a:r>
              <a:rPr lang="en-US" dirty="0">
                <a:effectLst>
                  <a:outerShdw blurRad="50800" dist="63500" dir="3600000" sx="101000" sy="101000" algn="tl" rotWithShape="0">
                    <a:prstClr val="black">
                      <a:alpha val="40000"/>
                    </a:prstClr>
                  </a:outerShdw>
                </a:effectLst>
              </a:rPr>
              <a:t>Data Science Capstone Project</a:t>
            </a:r>
          </a:p>
          <a:p>
            <a:pPr algn="l"/>
            <a:r>
              <a:rPr lang="en-US" dirty="0">
                <a:effectLst>
                  <a:outerShdw blurRad="50800" dist="63500" dir="3600000" sx="101000" sy="101000" algn="tl" rotWithShape="0">
                    <a:prstClr val="black">
                      <a:alpha val="40000"/>
                    </a:prstClr>
                  </a:outerShdw>
                </a:effectLst>
              </a:rPr>
              <a:t>by Matthew E. Parker, PhD</a:t>
            </a:r>
          </a:p>
        </p:txBody>
      </p:sp>
    </p:spTree>
    <p:extLst>
      <p:ext uri="{BB962C8B-B14F-4D97-AF65-F5344CB8AC3E}">
        <p14:creationId xmlns:p14="http://schemas.microsoft.com/office/powerpoint/2010/main" val="417395725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4000">
        <p15:prstTrans prst="curtains"/>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F16EE5-7713-440D-890B-32AA99AA1A85}"/>
              </a:ext>
            </a:extLst>
          </p:cNvPr>
          <p:cNvSpPr>
            <a:spLocks noGrp="1"/>
          </p:cNvSpPr>
          <p:nvPr>
            <p:ph type="title"/>
          </p:nvPr>
        </p:nvSpPr>
        <p:spPr/>
        <p:txBody>
          <a:bodyPr>
            <a:normAutofit fontScale="90000"/>
          </a:bodyPr>
          <a:lstStyle/>
          <a:p>
            <a:r>
              <a:rPr lang="en-US" dirty="0"/>
              <a:t>Project Overview</a:t>
            </a:r>
          </a:p>
        </p:txBody>
      </p:sp>
      <p:sp>
        <p:nvSpPr>
          <p:cNvPr id="3" name="Content Placeholder 2">
            <a:extLst>
              <a:ext uri="{FF2B5EF4-FFF2-40B4-BE49-F238E27FC236}">
                <a16:creationId xmlns:a16="http://schemas.microsoft.com/office/drawing/2014/main" id="{C565F59A-73CD-469C-A976-14EB4C3E9E87}"/>
              </a:ext>
            </a:extLst>
          </p:cNvPr>
          <p:cNvSpPr>
            <a:spLocks noGrp="1"/>
          </p:cNvSpPr>
          <p:nvPr>
            <p:ph idx="1"/>
          </p:nvPr>
        </p:nvSpPr>
        <p:spPr>
          <a:xfrm>
            <a:off x="580292" y="1186962"/>
            <a:ext cx="10064034" cy="5020407"/>
          </a:xfrm>
        </p:spPr>
        <p:txBody>
          <a:bodyPr/>
          <a:lstStyle/>
          <a:p>
            <a:pPr marL="0" indent="0">
              <a:buNone/>
            </a:pPr>
            <a:r>
              <a:rPr lang="en-US" sz="2800" u="sng" dirty="0"/>
              <a:t>Abstract</a:t>
            </a:r>
          </a:p>
          <a:p>
            <a:pPr marL="0" indent="0">
              <a:buNone/>
            </a:pPr>
            <a:r>
              <a:rPr lang="en-US" dirty="0"/>
              <a:t>Inspired by academic studies that have shown a regular increase in reported crimes during full moons, this project aims to investigate whether other human behavior is correlated to lunar phases.</a:t>
            </a:r>
          </a:p>
          <a:p>
            <a:pPr marL="0" indent="0">
              <a:buNone/>
            </a:pPr>
            <a:endParaRPr lang="en-US" dirty="0"/>
          </a:p>
          <a:p>
            <a:pPr marL="0" indent="0">
              <a:buNone/>
            </a:pPr>
            <a:r>
              <a:rPr lang="en-US" sz="2800" u="sng" dirty="0"/>
              <a:t>Approach</a:t>
            </a:r>
            <a:endParaRPr lang="en-US" sz="2800" dirty="0"/>
          </a:p>
          <a:p>
            <a:pPr>
              <a:lnSpc>
                <a:spcPct val="150000"/>
              </a:lnSpc>
              <a:spcBef>
                <a:spcPts val="1200"/>
              </a:spcBef>
            </a:pPr>
            <a:r>
              <a:rPr lang="en-US" dirty="0"/>
              <a:t>Gather a year of tweets from Twitter for various keyword searches (&gt;365,000 tweets)</a:t>
            </a:r>
          </a:p>
          <a:p>
            <a:pPr>
              <a:lnSpc>
                <a:spcPct val="150000"/>
              </a:lnSpc>
              <a:spcBef>
                <a:spcPts val="1200"/>
              </a:spcBef>
            </a:pPr>
            <a:r>
              <a:rPr lang="en-US" dirty="0"/>
              <a:t>Gather a year of financial data on a variety of stocks and currencies</a:t>
            </a:r>
          </a:p>
          <a:p>
            <a:pPr>
              <a:lnSpc>
                <a:spcPct val="150000"/>
              </a:lnSpc>
              <a:spcBef>
                <a:spcPts val="1200"/>
              </a:spcBef>
            </a:pPr>
            <a:r>
              <a:rPr lang="en-US" dirty="0"/>
              <a:t>Use Facebook Prophet modeling to examine correlation to lunar cycles</a:t>
            </a:r>
          </a:p>
        </p:txBody>
      </p:sp>
      <p:sp>
        <p:nvSpPr>
          <p:cNvPr id="4" name="Slide Number Placeholder 3">
            <a:extLst>
              <a:ext uri="{FF2B5EF4-FFF2-40B4-BE49-F238E27FC236}">
                <a16:creationId xmlns:a16="http://schemas.microsoft.com/office/drawing/2014/main" id="{B7F1B180-E30B-401F-A459-498B26173F5C}"/>
              </a:ext>
            </a:extLst>
          </p:cNvPr>
          <p:cNvSpPr>
            <a:spLocks noGrp="1"/>
          </p:cNvSpPr>
          <p:nvPr>
            <p:ph type="sldNum" sz="quarter" idx="12"/>
          </p:nvPr>
        </p:nvSpPr>
        <p:spPr/>
        <p:txBody>
          <a:bodyPr/>
          <a:lstStyle/>
          <a:p>
            <a:fld id="{95635C5E-87A6-4C87-92F5-DF107F7AD66E}" type="slidenum">
              <a:rPr lang="en-US" smtClean="0"/>
              <a:pPr/>
              <a:t>2</a:t>
            </a:fld>
            <a:endParaRPr lang="en-US" dirty="0"/>
          </a:p>
        </p:txBody>
      </p:sp>
      <p:pic>
        <p:nvPicPr>
          <p:cNvPr id="6" name="Picture 5">
            <a:extLst>
              <a:ext uri="{FF2B5EF4-FFF2-40B4-BE49-F238E27FC236}">
                <a16:creationId xmlns:a16="http://schemas.microsoft.com/office/drawing/2014/main" id="{C00C533C-EE34-4BB9-9348-EC7335D049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35086" y="3906428"/>
            <a:ext cx="786416" cy="786416"/>
          </a:xfrm>
          <a:prstGeom prst="rect">
            <a:avLst/>
          </a:prstGeom>
        </p:spPr>
      </p:pic>
      <p:grpSp>
        <p:nvGrpSpPr>
          <p:cNvPr id="10" name="Group 9">
            <a:extLst>
              <a:ext uri="{FF2B5EF4-FFF2-40B4-BE49-F238E27FC236}">
                <a16:creationId xmlns:a16="http://schemas.microsoft.com/office/drawing/2014/main" id="{57E6A9E2-B95E-4AB1-A5B3-BBA36B729E38}"/>
              </a:ext>
            </a:extLst>
          </p:cNvPr>
          <p:cNvGrpSpPr/>
          <p:nvPr/>
        </p:nvGrpSpPr>
        <p:grpSpPr>
          <a:xfrm>
            <a:off x="9418716" y="4534876"/>
            <a:ext cx="1619155" cy="707886"/>
            <a:chOff x="9204231" y="4551202"/>
            <a:chExt cx="1619155" cy="707886"/>
          </a:xfrm>
        </p:grpSpPr>
        <p:pic>
          <p:nvPicPr>
            <p:cNvPr id="8" name="Picture 7">
              <a:extLst>
                <a:ext uri="{FF2B5EF4-FFF2-40B4-BE49-F238E27FC236}">
                  <a16:creationId xmlns:a16="http://schemas.microsoft.com/office/drawing/2014/main" id="{6B3EFD3A-FC1B-4BEB-BFF3-DDF7A619BDC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04231" y="4722921"/>
              <a:ext cx="459292" cy="465143"/>
            </a:xfrm>
            <a:prstGeom prst="rect">
              <a:avLst/>
            </a:prstGeom>
          </p:spPr>
        </p:pic>
        <p:sp>
          <p:nvSpPr>
            <p:cNvPr id="9" name="TextBox 8">
              <a:extLst>
                <a:ext uri="{FF2B5EF4-FFF2-40B4-BE49-F238E27FC236}">
                  <a16:creationId xmlns:a16="http://schemas.microsoft.com/office/drawing/2014/main" id="{00FA986F-AE0E-4E5F-9E0E-4B6FA98014A4}"/>
                </a:ext>
              </a:extLst>
            </p:cNvPr>
            <p:cNvSpPr txBox="1"/>
            <p:nvPr/>
          </p:nvSpPr>
          <p:spPr>
            <a:xfrm>
              <a:off x="9583621" y="4551202"/>
              <a:ext cx="1239765" cy="707886"/>
            </a:xfrm>
            <a:prstGeom prst="rect">
              <a:avLst/>
            </a:prstGeom>
            <a:noFill/>
          </p:spPr>
          <p:txBody>
            <a:bodyPr wrap="square" rtlCol="0" anchor="ctr">
              <a:spAutoFit/>
            </a:bodyPr>
            <a:lstStyle/>
            <a:p>
              <a:pPr algn="ctr"/>
              <a:r>
                <a:rPr lang="en-US" sz="4000" b="1" dirty="0">
                  <a:solidFill>
                    <a:schemeClr val="bg2"/>
                  </a:solidFill>
                </a:rPr>
                <a:t>$ € </a:t>
              </a:r>
              <a:r>
                <a:rPr lang="en-US" sz="3200" b="1" dirty="0">
                  <a:solidFill>
                    <a:schemeClr val="bg2"/>
                  </a:solidFill>
                </a:rPr>
                <a:t>₿</a:t>
              </a:r>
            </a:p>
          </p:txBody>
        </p:sp>
      </p:grpSp>
      <p:pic>
        <p:nvPicPr>
          <p:cNvPr id="12" name="Picture 11">
            <a:extLst>
              <a:ext uri="{FF2B5EF4-FFF2-40B4-BE49-F238E27FC236}">
                <a16:creationId xmlns:a16="http://schemas.microsoft.com/office/drawing/2014/main" id="{5258A040-2E28-4199-930F-C4D378F3A78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440071" y="5343445"/>
            <a:ext cx="1576447" cy="307205"/>
          </a:xfrm>
          <a:prstGeom prst="rect">
            <a:avLst/>
          </a:prstGeom>
        </p:spPr>
      </p:pic>
    </p:spTree>
    <p:extLst>
      <p:ext uri="{BB962C8B-B14F-4D97-AF65-F5344CB8AC3E}">
        <p14:creationId xmlns:p14="http://schemas.microsoft.com/office/powerpoint/2010/main" val="1821919748"/>
      </p:ext>
    </p:extLst>
  </p:cSld>
  <p:clrMapOvr>
    <a:masterClrMapping/>
  </p:clrMapOvr>
  <mc:AlternateContent xmlns:mc="http://schemas.openxmlformats.org/markup-compatibility/2006" xmlns:p14="http://schemas.microsoft.com/office/powerpoint/2010/main">
    <mc:Choice Requires="p14">
      <p:transition spd="slow" p14:dur="15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31"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p:cTn id="12" dur="1000" fill="hold"/>
                                        <p:tgtEl>
                                          <p:spTgt spid="4"/>
                                        </p:tgtEl>
                                        <p:attrNameLst>
                                          <p:attrName>ppt_w</p:attrName>
                                        </p:attrNameLst>
                                      </p:cBhvr>
                                      <p:tavLst>
                                        <p:tav tm="0">
                                          <p:val>
                                            <p:fltVal val="0"/>
                                          </p:val>
                                        </p:tav>
                                        <p:tav tm="100000">
                                          <p:val>
                                            <p:strVal val="#ppt_w"/>
                                          </p:val>
                                        </p:tav>
                                      </p:tavLst>
                                    </p:anim>
                                    <p:anim calcmode="lin" valueType="num">
                                      <p:cBhvr>
                                        <p:cTn id="13" dur="1000" fill="hold"/>
                                        <p:tgtEl>
                                          <p:spTgt spid="4"/>
                                        </p:tgtEl>
                                        <p:attrNameLst>
                                          <p:attrName>ppt_h</p:attrName>
                                        </p:attrNameLst>
                                      </p:cBhvr>
                                      <p:tavLst>
                                        <p:tav tm="0">
                                          <p:val>
                                            <p:fltVal val="0"/>
                                          </p:val>
                                        </p:tav>
                                        <p:tav tm="100000">
                                          <p:val>
                                            <p:strVal val="#ppt_h"/>
                                          </p:val>
                                        </p:tav>
                                      </p:tavLst>
                                    </p:anim>
                                    <p:anim calcmode="lin" valueType="num">
                                      <p:cBhvr>
                                        <p:cTn id="14" dur="1000" fill="hold"/>
                                        <p:tgtEl>
                                          <p:spTgt spid="4"/>
                                        </p:tgtEl>
                                        <p:attrNameLst>
                                          <p:attrName>style.rotation</p:attrName>
                                        </p:attrNameLst>
                                      </p:cBhvr>
                                      <p:tavLst>
                                        <p:tav tm="0">
                                          <p:val>
                                            <p:fltVal val="90"/>
                                          </p:val>
                                        </p:tav>
                                        <p:tav tm="100000">
                                          <p:val>
                                            <p:fltVal val="0"/>
                                          </p:val>
                                        </p:tav>
                                      </p:tavLst>
                                    </p:anim>
                                    <p:animEffect transition="in" filter="fade">
                                      <p:cBhvr>
                                        <p:cTn id="15" dur="1000"/>
                                        <p:tgtEl>
                                          <p:spTgt spid="4"/>
                                        </p:tgtEl>
                                      </p:cBhvr>
                                    </p:animEffect>
                                  </p:childTnLst>
                                </p:cTn>
                              </p:par>
                            </p:childTnLst>
                          </p:cTn>
                        </p:par>
                        <p:par>
                          <p:cTn id="16" fill="hold">
                            <p:stCondLst>
                              <p:cond delay="1000"/>
                            </p:stCondLst>
                            <p:childTnLst>
                              <p:par>
                                <p:cTn id="17" presetID="42" presetClass="entr" presetSubtype="0" fill="hold" grpId="0" nodeType="afterEffect">
                                  <p:stCondLst>
                                    <p:cond delay="100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fade">
                                      <p:cBhvr>
                                        <p:cTn id="19" dur="1000"/>
                                        <p:tgtEl>
                                          <p:spTgt spid="3">
                                            <p:txEl>
                                              <p:pRg st="1" end="1"/>
                                            </p:txEl>
                                          </p:spTgt>
                                        </p:tgtEl>
                                      </p:cBhvr>
                                    </p:animEffect>
                                    <p:anim calcmode="lin" valueType="num">
                                      <p:cBhvr>
                                        <p:cTn id="20"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grpId="0" nodeType="afterEffect">
                                  <p:stCondLst>
                                    <p:cond delay="2500"/>
                                  </p:stCondLst>
                                  <p:childTnLst>
                                    <p:set>
                                      <p:cBhvr>
                                        <p:cTn id="24" dur="1" fill="hold">
                                          <p:stCondLst>
                                            <p:cond delay="0"/>
                                          </p:stCondLst>
                                        </p:cTn>
                                        <p:tgtEl>
                                          <p:spTgt spid="3">
                                            <p:txEl>
                                              <p:pRg st="3" end="3"/>
                                            </p:txEl>
                                          </p:spTgt>
                                        </p:tgtEl>
                                        <p:attrNameLst>
                                          <p:attrName>style.visibility</p:attrName>
                                        </p:attrNameLst>
                                      </p:cBhvr>
                                      <p:to>
                                        <p:strVal val="visible"/>
                                      </p:to>
                                    </p:set>
                                    <p:animEffect transition="in" filter="fade">
                                      <p:cBhvr>
                                        <p:cTn id="25" dur="1000"/>
                                        <p:tgtEl>
                                          <p:spTgt spid="3">
                                            <p:txEl>
                                              <p:pRg st="3" end="3"/>
                                            </p:txEl>
                                          </p:spTgt>
                                        </p:tgtEl>
                                      </p:cBhvr>
                                    </p:animEffect>
                                    <p:anim calcmode="lin" valueType="num">
                                      <p:cBhvr>
                                        <p:cTn id="26"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7"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par>
                          <p:cTn id="28" fill="hold">
                            <p:stCondLst>
                              <p:cond delay="6500"/>
                            </p:stCondLst>
                            <p:childTnLst>
                              <p:par>
                                <p:cTn id="29" presetID="42" presetClass="entr" presetSubtype="0" fill="hold" grpId="0" nodeType="afterEffect">
                                  <p:stCondLst>
                                    <p:cond delay="1000"/>
                                  </p:stCondLst>
                                  <p:childTnLst>
                                    <p:set>
                                      <p:cBhvr>
                                        <p:cTn id="30" dur="1" fill="hold">
                                          <p:stCondLst>
                                            <p:cond delay="0"/>
                                          </p:stCondLst>
                                        </p:cTn>
                                        <p:tgtEl>
                                          <p:spTgt spid="3">
                                            <p:txEl>
                                              <p:pRg st="4" end="4"/>
                                            </p:txEl>
                                          </p:spTgt>
                                        </p:tgtEl>
                                        <p:attrNameLst>
                                          <p:attrName>style.visibility</p:attrName>
                                        </p:attrNameLst>
                                      </p:cBhvr>
                                      <p:to>
                                        <p:strVal val="visible"/>
                                      </p:to>
                                    </p:set>
                                    <p:animEffect transition="in" filter="fade">
                                      <p:cBhvr>
                                        <p:cTn id="31" dur="1000"/>
                                        <p:tgtEl>
                                          <p:spTgt spid="3">
                                            <p:txEl>
                                              <p:pRg st="4" end="4"/>
                                            </p:txEl>
                                          </p:spTgt>
                                        </p:tgtEl>
                                      </p:cBhvr>
                                    </p:animEffect>
                                    <p:anim calcmode="lin" valueType="num">
                                      <p:cBhvr>
                                        <p:cTn id="32"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3"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par>
                          <p:cTn id="34" fill="hold">
                            <p:stCondLst>
                              <p:cond delay="8500"/>
                            </p:stCondLst>
                            <p:childTnLst>
                              <p:par>
                                <p:cTn id="35" presetID="2" presetClass="entr" presetSubtype="2" fill="hold" nodeType="afterEffect">
                                  <p:stCondLst>
                                    <p:cond delay="0"/>
                                  </p:stCondLst>
                                  <p:childTnLst>
                                    <p:set>
                                      <p:cBhvr>
                                        <p:cTn id="36" dur="1" fill="hold">
                                          <p:stCondLst>
                                            <p:cond delay="0"/>
                                          </p:stCondLst>
                                        </p:cTn>
                                        <p:tgtEl>
                                          <p:spTgt spid="6"/>
                                        </p:tgtEl>
                                        <p:attrNameLst>
                                          <p:attrName>style.visibility</p:attrName>
                                        </p:attrNameLst>
                                      </p:cBhvr>
                                      <p:to>
                                        <p:strVal val="visible"/>
                                      </p:to>
                                    </p:set>
                                    <p:anim calcmode="lin" valueType="num">
                                      <p:cBhvr additive="base">
                                        <p:cTn id="37" dur="1500" fill="hold"/>
                                        <p:tgtEl>
                                          <p:spTgt spid="6"/>
                                        </p:tgtEl>
                                        <p:attrNameLst>
                                          <p:attrName>ppt_x</p:attrName>
                                        </p:attrNameLst>
                                      </p:cBhvr>
                                      <p:tavLst>
                                        <p:tav tm="0">
                                          <p:val>
                                            <p:strVal val="1+#ppt_w/2"/>
                                          </p:val>
                                        </p:tav>
                                        <p:tav tm="100000">
                                          <p:val>
                                            <p:strVal val="#ppt_x"/>
                                          </p:val>
                                        </p:tav>
                                      </p:tavLst>
                                    </p:anim>
                                    <p:anim calcmode="lin" valueType="num">
                                      <p:cBhvr additive="base">
                                        <p:cTn id="38" dur="1500" fill="hold"/>
                                        <p:tgtEl>
                                          <p:spTgt spid="6"/>
                                        </p:tgtEl>
                                        <p:attrNameLst>
                                          <p:attrName>ppt_y</p:attrName>
                                        </p:attrNameLst>
                                      </p:cBhvr>
                                      <p:tavLst>
                                        <p:tav tm="0">
                                          <p:val>
                                            <p:strVal val="#ppt_y"/>
                                          </p:val>
                                        </p:tav>
                                        <p:tav tm="100000">
                                          <p:val>
                                            <p:strVal val="#ppt_y"/>
                                          </p:val>
                                        </p:tav>
                                      </p:tavLst>
                                    </p:anim>
                                  </p:childTnLst>
                                </p:cTn>
                              </p:par>
                            </p:childTnLst>
                          </p:cTn>
                        </p:par>
                        <p:par>
                          <p:cTn id="39" fill="hold">
                            <p:stCondLst>
                              <p:cond delay="10000"/>
                            </p:stCondLst>
                            <p:childTnLst>
                              <p:par>
                                <p:cTn id="40" presetID="42" presetClass="entr" presetSubtype="0" fill="hold" grpId="0" nodeType="afterEffect">
                                  <p:stCondLst>
                                    <p:cond delay="100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fade">
                                      <p:cBhvr>
                                        <p:cTn id="42" dur="1000"/>
                                        <p:tgtEl>
                                          <p:spTgt spid="3">
                                            <p:txEl>
                                              <p:pRg st="5" end="5"/>
                                            </p:txEl>
                                          </p:spTgt>
                                        </p:tgtEl>
                                      </p:cBhvr>
                                    </p:animEffect>
                                    <p:anim calcmode="lin" valueType="num">
                                      <p:cBhvr>
                                        <p:cTn id="4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par>
                          <p:cTn id="45" fill="hold">
                            <p:stCondLst>
                              <p:cond delay="12000"/>
                            </p:stCondLst>
                            <p:childTnLst>
                              <p:par>
                                <p:cTn id="46" presetID="2" presetClass="entr" presetSubtype="2" fill="hold" nodeType="afterEffect">
                                  <p:stCondLst>
                                    <p:cond delay="0"/>
                                  </p:stCondLst>
                                  <p:childTnLst>
                                    <p:set>
                                      <p:cBhvr>
                                        <p:cTn id="47" dur="1" fill="hold">
                                          <p:stCondLst>
                                            <p:cond delay="0"/>
                                          </p:stCondLst>
                                        </p:cTn>
                                        <p:tgtEl>
                                          <p:spTgt spid="10"/>
                                        </p:tgtEl>
                                        <p:attrNameLst>
                                          <p:attrName>style.visibility</p:attrName>
                                        </p:attrNameLst>
                                      </p:cBhvr>
                                      <p:to>
                                        <p:strVal val="visible"/>
                                      </p:to>
                                    </p:set>
                                    <p:anim calcmode="lin" valueType="num">
                                      <p:cBhvr additive="base">
                                        <p:cTn id="48" dur="1500" fill="hold"/>
                                        <p:tgtEl>
                                          <p:spTgt spid="10"/>
                                        </p:tgtEl>
                                        <p:attrNameLst>
                                          <p:attrName>ppt_x</p:attrName>
                                        </p:attrNameLst>
                                      </p:cBhvr>
                                      <p:tavLst>
                                        <p:tav tm="0">
                                          <p:val>
                                            <p:strVal val="1+#ppt_w/2"/>
                                          </p:val>
                                        </p:tav>
                                        <p:tav tm="100000">
                                          <p:val>
                                            <p:strVal val="#ppt_x"/>
                                          </p:val>
                                        </p:tav>
                                      </p:tavLst>
                                    </p:anim>
                                    <p:anim calcmode="lin" valueType="num">
                                      <p:cBhvr additive="base">
                                        <p:cTn id="49" dur="1500" fill="hold"/>
                                        <p:tgtEl>
                                          <p:spTgt spid="10"/>
                                        </p:tgtEl>
                                        <p:attrNameLst>
                                          <p:attrName>ppt_y</p:attrName>
                                        </p:attrNameLst>
                                      </p:cBhvr>
                                      <p:tavLst>
                                        <p:tav tm="0">
                                          <p:val>
                                            <p:strVal val="#ppt_y"/>
                                          </p:val>
                                        </p:tav>
                                        <p:tav tm="100000">
                                          <p:val>
                                            <p:strVal val="#ppt_y"/>
                                          </p:val>
                                        </p:tav>
                                      </p:tavLst>
                                    </p:anim>
                                  </p:childTnLst>
                                </p:cTn>
                              </p:par>
                            </p:childTnLst>
                          </p:cTn>
                        </p:par>
                        <p:par>
                          <p:cTn id="50" fill="hold">
                            <p:stCondLst>
                              <p:cond delay="13500"/>
                            </p:stCondLst>
                            <p:childTnLst>
                              <p:par>
                                <p:cTn id="51" presetID="42" presetClass="entr" presetSubtype="0" fill="hold" grpId="0" nodeType="afterEffect">
                                  <p:stCondLst>
                                    <p:cond delay="1000"/>
                                  </p:stCondLst>
                                  <p:childTnLst>
                                    <p:set>
                                      <p:cBhvr>
                                        <p:cTn id="52" dur="1" fill="hold">
                                          <p:stCondLst>
                                            <p:cond delay="0"/>
                                          </p:stCondLst>
                                        </p:cTn>
                                        <p:tgtEl>
                                          <p:spTgt spid="3">
                                            <p:txEl>
                                              <p:pRg st="6" end="6"/>
                                            </p:txEl>
                                          </p:spTgt>
                                        </p:tgtEl>
                                        <p:attrNameLst>
                                          <p:attrName>style.visibility</p:attrName>
                                        </p:attrNameLst>
                                      </p:cBhvr>
                                      <p:to>
                                        <p:strVal val="visible"/>
                                      </p:to>
                                    </p:set>
                                    <p:animEffect transition="in" filter="fade">
                                      <p:cBhvr>
                                        <p:cTn id="53" dur="1000"/>
                                        <p:tgtEl>
                                          <p:spTgt spid="3">
                                            <p:txEl>
                                              <p:pRg st="6" end="6"/>
                                            </p:txEl>
                                          </p:spTgt>
                                        </p:tgtEl>
                                      </p:cBhvr>
                                    </p:animEffect>
                                    <p:anim calcmode="lin" valueType="num">
                                      <p:cBhvr>
                                        <p:cTn id="54"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55"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par>
                          <p:cTn id="56" fill="hold">
                            <p:stCondLst>
                              <p:cond delay="15500"/>
                            </p:stCondLst>
                            <p:childTnLst>
                              <p:par>
                                <p:cTn id="57" presetID="2" presetClass="entr" presetSubtype="2" fill="hold" nodeType="afterEffect">
                                  <p:stCondLst>
                                    <p:cond delay="500"/>
                                  </p:stCondLst>
                                  <p:childTnLst>
                                    <p:set>
                                      <p:cBhvr>
                                        <p:cTn id="58" dur="1" fill="hold">
                                          <p:stCondLst>
                                            <p:cond delay="0"/>
                                          </p:stCondLst>
                                        </p:cTn>
                                        <p:tgtEl>
                                          <p:spTgt spid="12"/>
                                        </p:tgtEl>
                                        <p:attrNameLst>
                                          <p:attrName>style.visibility</p:attrName>
                                        </p:attrNameLst>
                                      </p:cBhvr>
                                      <p:to>
                                        <p:strVal val="visible"/>
                                      </p:to>
                                    </p:set>
                                    <p:anim calcmode="lin" valueType="num">
                                      <p:cBhvr additive="base">
                                        <p:cTn id="59" dur="1500" fill="hold"/>
                                        <p:tgtEl>
                                          <p:spTgt spid="12"/>
                                        </p:tgtEl>
                                        <p:attrNameLst>
                                          <p:attrName>ppt_x</p:attrName>
                                        </p:attrNameLst>
                                      </p:cBhvr>
                                      <p:tavLst>
                                        <p:tav tm="0">
                                          <p:val>
                                            <p:strVal val="1+#ppt_w/2"/>
                                          </p:val>
                                        </p:tav>
                                        <p:tav tm="100000">
                                          <p:val>
                                            <p:strVal val="#ppt_x"/>
                                          </p:val>
                                        </p:tav>
                                      </p:tavLst>
                                    </p:anim>
                                    <p:anim calcmode="lin" valueType="num">
                                      <p:cBhvr additive="base">
                                        <p:cTn id="60" dur="1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70222B-2D24-4E8C-B504-60E994651685}"/>
              </a:ext>
            </a:extLst>
          </p:cNvPr>
          <p:cNvSpPr>
            <a:spLocks noGrp="1"/>
          </p:cNvSpPr>
          <p:nvPr>
            <p:ph type="title"/>
          </p:nvPr>
        </p:nvSpPr>
        <p:spPr/>
        <p:txBody>
          <a:bodyPr>
            <a:normAutofit fontScale="90000"/>
          </a:bodyPr>
          <a:lstStyle/>
          <a:p>
            <a:r>
              <a:rPr lang="en-US" dirty="0"/>
              <a:t>Lunar Phases</a:t>
            </a:r>
          </a:p>
        </p:txBody>
      </p:sp>
      <p:sp>
        <p:nvSpPr>
          <p:cNvPr id="3" name="Content Placeholder 2">
            <a:extLst>
              <a:ext uri="{FF2B5EF4-FFF2-40B4-BE49-F238E27FC236}">
                <a16:creationId xmlns:a16="http://schemas.microsoft.com/office/drawing/2014/main" id="{2839D432-9D4C-4939-B68F-AC05E91C3B99}"/>
              </a:ext>
            </a:extLst>
          </p:cNvPr>
          <p:cNvSpPr>
            <a:spLocks noGrp="1"/>
          </p:cNvSpPr>
          <p:nvPr>
            <p:ph idx="1"/>
          </p:nvPr>
        </p:nvSpPr>
        <p:spPr>
          <a:xfrm>
            <a:off x="6517740" y="1252690"/>
            <a:ext cx="5300229" cy="4883950"/>
          </a:xfrm>
        </p:spPr>
        <p:txBody>
          <a:bodyPr>
            <a:normAutofit/>
          </a:bodyPr>
          <a:lstStyle/>
          <a:p>
            <a:pPr marL="0" indent="0">
              <a:lnSpc>
                <a:spcPct val="150000"/>
              </a:lnSpc>
              <a:buNone/>
            </a:pPr>
            <a:r>
              <a:rPr lang="en-US" sz="2800" u="sng" dirty="0"/>
              <a:t>Important Notes on Lunar Phases</a:t>
            </a:r>
          </a:p>
          <a:p>
            <a:pPr>
              <a:lnSpc>
                <a:spcPct val="150000"/>
              </a:lnSpc>
            </a:pPr>
            <a:r>
              <a:rPr lang="en-US" dirty="0"/>
              <a:t>Lunar cycle lasts 29.53 days</a:t>
            </a:r>
          </a:p>
          <a:p>
            <a:pPr>
              <a:lnSpc>
                <a:spcPct val="150000"/>
              </a:lnSpc>
            </a:pPr>
            <a:r>
              <a:rPr lang="en-US" dirty="0"/>
              <a:t>Each major phase (</a:t>
            </a:r>
            <a:r>
              <a:rPr lang="en-US" b="1" dirty="0"/>
              <a:t>bold</a:t>
            </a:r>
            <a:r>
              <a:rPr lang="en-US" dirty="0"/>
              <a:t>) can appear to last 2-3 nights</a:t>
            </a:r>
          </a:p>
          <a:p>
            <a:pPr>
              <a:lnSpc>
                <a:spcPct val="150000"/>
              </a:lnSpc>
            </a:pPr>
            <a:r>
              <a:rPr lang="en-US" dirty="0"/>
              <a:t>Lunar phases only refer to how much light is reflected from the Moon</a:t>
            </a:r>
          </a:p>
          <a:p>
            <a:pPr lvl="1">
              <a:lnSpc>
                <a:spcPct val="150000"/>
              </a:lnSpc>
            </a:pPr>
            <a:r>
              <a:rPr lang="en-US" dirty="0"/>
              <a:t>no relation to tidal/gravitational effects or to Moon’s proximity to Earth</a:t>
            </a:r>
          </a:p>
          <a:p>
            <a:pPr>
              <a:lnSpc>
                <a:spcPct val="150000"/>
              </a:lnSpc>
            </a:pPr>
            <a:r>
              <a:rPr lang="en-US" dirty="0"/>
              <a:t>First Full Moon of 2018 was January 2</a:t>
            </a:r>
          </a:p>
        </p:txBody>
      </p:sp>
      <p:sp>
        <p:nvSpPr>
          <p:cNvPr id="4" name="Slide Number Placeholder 3">
            <a:extLst>
              <a:ext uri="{FF2B5EF4-FFF2-40B4-BE49-F238E27FC236}">
                <a16:creationId xmlns:a16="http://schemas.microsoft.com/office/drawing/2014/main" id="{BEC23895-870A-4DC6-B8CF-CC11B2047D77}"/>
              </a:ext>
            </a:extLst>
          </p:cNvPr>
          <p:cNvSpPr>
            <a:spLocks noGrp="1"/>
          </p:cNvSpPr>
          <p:nvPr>
            <p:ph type="sldNum" sz="quarter" idx="12"/>
          </p:nvPr>
        </p:nvSpPr>
        <p:spPr/>
        <p:txBody>
          <a:bodyPr/>
          <a:lstStyle/>
          <a:p>
            <a:fld id="{95635C5E-87A6-4C87-92F5-DF107F7AD66E}" type="slidenum">
              <a:rPr lang="en-US" smtClean="0"/>
              <a:pPr/>
              <a:t>3</a:t>
            </a:fld>
            <a:endParaRPr lang="en-US" dirty="0"/>
          </a:p>
        </p:txBody>
      </p:sp>
      <p:pic>
        <p:nvPicPr>
          <p:cNvPr id="10" name="Picture 9">
            <a:extLst>
              <a:ext uri="{FF2B5EF4-FFF2-40B4-BE49-F238E27FC236}">
                <a16:creationId xmlns:a16="http://schemas.microsoft.com/office/drawing/2014/main" id="{2D8822B6-D75D-4B21-A1F6-1EE4BAF6F1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11550"/>
            <a:ext cx="6189998" cy="3881418"/>
          </a:xfrm>
          <a:prstGeom prst="rect">
            <a:avLst/>
          </a:prstGeom>
        </p:spPr>
      </p:pic>
    </p:spTree>
    <p:extLst>
      <p:ext uri="{BB962C8B-B14F-4D97-AF65-F5344CB8AC3E}">
        <p14:creationId xmlns:p14="http://schemas.microsoft.com/office/powerpoint/2010/main" val="964358323"/>
      </p:ext>
    </p:extLst>
  </p:cSld>
  <p:clrMapOvr>
    <a:masterClrMapping/>
  </p:clrMapOvr>
  <mc:AlternateContent xmlns:mc="http://schemas.openxmlformats.org/markup-compatibility/2006" xmlns:p14="http://schemas.microsoft.com/office/powerpoint/2010/main">
    <mc:Choice Requires="p14">
      <p:transition spd="slow" p14:dur="2500">
        <p14:prism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32"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ox(out)">
                                      <p:cBhvr>
                                        <p:cTn id="7" dur="2000"/>
                                        <p:tgtEl>
                                          <p:spTgt spid="10"/>
                                        </p:tgtEl>
                                      </p:cBhvr>
                                    </p:animEffect>
                                  </p:childTnLst>
                                </p:cTn>
                              </p:par>
                              <p:par>
                                <p:cTn id="8" presetID="31"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 calcmode="lin" valueType="num">
                                      <p:cBhvr>
                                        <p:cTn id="10" dur="1000" fill="hold"/>
                                        <p:tgtEl>
                                          <p:spTgt spid="4"/>
                                        </p:tgtEl>
                                        <p:attrNameLst>
                                          <p:attrName>ppt_w</p:attrName>
                                        </p:attrNameLst>
                                      </p:cBhvr>
                                      <p:tavLst>
                                        <p:tav tm="0">
                                          <p:val>
                                            <p:fltVal val="0"/>
                                          </p:val>
                                        </p:tav>
                                        <p:tav tm="100000">
                                          <p:val>
                                            <p:strVal val="#ppt_w"/>
                                          </p:val>
                                        </p:tav>
                                      </p:tavLst>
                                    </p:anim>
                                    <p:anim calcmode="lin" valueType="num">
                                      <p:cBhvr>
                                        <p:cTn id="11" dur="1000" fill="hold"/>
                                        <p:tgtEl>
                                          <p:spTgt spid="4"/>
                                        </p:tgtEl>
                                        <p:attrNameLst>
                                          <p:attrName>ppt_h</p:attrName>
                                        </p:attrNameLst>
                                      </p:cBhvr>
                                      <p:tavLst>
                                        <p:tav tm="0">
                                          <p:val>
                                            <p:fltVal val="0"/>
                                          </p:val>
                                        </p:tav>
                                        <p:tav tm="100000">
                                          <p:val>
                                            <p:strVal val="#ppt_h"/>
                                          </p:val>
                                        </p:tav>
                                      </p:tavLst>
                                    </p:anim>
                                    <p:anim calcmode="lin" valueType="num">
                                      <p:cBhvr>
                                        <p:cTn id="12" dur="1000" fill="hold"/>
                                        <p:tgtEl>
                                          <p:spTgt spid="4"/>
                                        </p:tgtEl>
                                        <p:attrNameLst>
                                          <p:attrName>style.rotation</p:attrName>
                                        </p:attrNameLst>
                                      </p:cBhvr>
                                      <p:tavLst>
                                        <p:tav tm="0">
                                          <p:val>
                                            <p:fltVal val="90"/>
                                          </p:val>
                                        </p:tav>
                                        <p:tav tm="100000">
                                          <p:val>
                                            <p:fltVal val="0"/>
                                          </p:val>
                                        </p:tav>
                                      </p:tavLst>
                                    </p:anim>
                                    <p:animEffect transition="in" filter="fade">
                                      <p:cBhvr>
                                        <p:cTn id="13" dur="1000"/>
                                        <p:tgtEl>
                                          <p:spTgt spid="4"/>
                                        </p:tgtEl>
                                      </p:cBhvr>
                                    </p:animEffect>
                                  </p:childTnLst>
                                </p:cTn>
                              </p:par>
                            </p:childTnLst>
                          </p:cTn>
                        </p:par>
                        <p:par>
                          <p:cTn id="14" fill="hold">
                            <p:stCondLst>
                              <p:cond delay="2000"/>
                            </p:stCondLst>
                            <p:childTnLst>
                              <p:par>
                                <p:cTn id="15" presetID="42" presetClass="entr" presetSubtype="0" fill="hold" grpId="0" nodeType="afterEffect">
                                  <p:stCondLst>
                                    <p:cond delay="1000"/>
                                  </p:stCondLst>
                                  <p:childTnLst>
                                    <p:set>
                                      <p:cBhvr>
                                        <p:cTn id="16" dur="1" fill="hold">
                                          <p:stCondLst>
                                            <p:cond delay="0"/>
                                          </p:stCondLst>
                                        </p:cTn>
                                        <p:tgtEl>
                                          <p:spTgt spid="3">
                                            <p:txEl>
                                              <p:pRg st="0" end="0"/>
                                            </p:txEl>
                                          </p:spTgt>
                                        </p:tgtEl>
                                        <p:attrNameLst>
                                          <p:attrName>style.visibility</p:attrName>
                                        </p:attrNameLst>
                                      </p:cBhvr>
                                      <p:to>
                                        <p:strVal val="visible"/>
                                      </p:to>
                                    </p:set>
                                    <p:animEffect transition="in" filter="fade">
                                      <p:cBhvr>
                                        <p:cTn id="17" dur="1000"/>
                                        <p:tgtEl>
                                          <p:spTgt spid="3">
                                            <p:txEl>
                                              <p:pRg st="0" end="0"/>
                                            </p:txEl>
                                          </p:spTgt>
                                        </p:tgtEl>
                                      </p:cBhvr>
                                    </p:animEffect>
                                    <p:anim calcmode="lin" valueType="num">
                                      <p:cBhvr>
                                        <p:cTn id="1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par>
                          <p:cTn id="20" fill="hold">
                            <p:stCondLst>
                              <p:cond delay="4000"/>
                            </p:stCondLst>
                            <p:childTnLst>
                              <p:par>
                                <p:cTn id="21" presetID="42" presetClass="entr" presetSubtype="0" fill="hold" grpId="0" nodeType="afterEffect">
                                  <p:stCondLst>
                                    <p:cond delay="1000"/>
                                  </p:stCondLst>
                                  <p:childTnLst>
                                    <p:set>
                                      <p:cBhvr>
                                        <p:cTn id="22" dur="1" fill="hold">
                                          <p:stCondLst>
                                            <p:cond delay="0"/>
                                          </p:stCondLst>
                                        </p:cTn>
                                        <p:tgtEl>
                                          <p:spTgt spid="3">
                                            <p:txEl>
                                              <p:pRg st="1" end="1"/>
                                            </p:txEl>
                                          </p:spTgt>
                                        </p:tgtEl>
                                        <p:attrNameLst>
                                          <p:attrName>style.visibility</p:attrName>
                                        </p:attrNameLst>
                                      </p:cBhvr>
                                      <p:to>
                                        <p:strVal val="visible"/>
                                      </p:to>
                                    </p:set>
                                    <p:animEffect transition="in" filter="fade">
                                      <p:cBhvr>
                                        <p:cTn id="23" dur="1000"/>
                                        <p:tgtEl>
                                          <p:spTgt spid="3">
                                            <p:txEl>
                                              <p:pRg st="1" end="1"/>
                                            </p:txEl>
                                          </p:spTgt>
                                        </p:tgtEl>
                                      </p:cBhvr>
                                    </p:animEffect>
                                    <p:anim calcmode="lin" valueType="num">
                                      <p:cBhvr>
                                        <p:cTn id="24"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5"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par>
                          <p:cTn id="26" fill="hold">
                            <p:stCondLst>
                              <p:cond delay="6000"/>
                            </p:stCondLst>
                            <p:childTnLst>
                              <p:par>
                                <p:cTn id="27" presetID="42" presetClass="entr" presetSubtype="0" fill="hold" grpId="0" nodeType="afterEffect">
                                  <p:stCondLst>
                                    <p:cond delay="1000"/>
                                  </p:stCondLst>
                                  <p:childTnLst>
                                    <p:set>
                                      <p:cBhvr>
                                        <p:cTn id="28" dur="1" fill="hold">
                                          <p:stCondLst>
                                            <p:cond delay="0"/>
                                          </p:stCondLst>
                                        </p:cTn>
                                        <p:tgtEl>
                                          <p:spTgt spid="3">
                                            <p:txEl>
                                              <p:pRg st="2" end="2"/>
                                            </p:txEl>
                                          </p:spTgt>
                                        </p:tgtEl>
                                        <p:attrNameLst>
                                          <p:attrName>style.visibility</p:attrName>
                                        </p:attrNameLst>
                                      </p:cBhvr>
                                      <p:to>
                                        <p:strVal val="visible"/>
                                      </p:to>
                                    </p:set>
                                    <p:animEffect transition="in" filter="fade">
                                      <p:cBhvr>
                                        <p:cTn id="29" dur="1000"/>
                                        <p:tgtEl>
                                          <p:spTgt spid="3">
                                            <p:txEl>
                                              <p:pRg st="2" end="2"/>
                                            </p:txEl>
                                          </p:spTgt>
                                        </p:tgtEl>
                                      </p:cBhvr>
                                    </p:animEffect>
                                    <p:anim calcmode="lin" valueType="num">
                                      <p:cBhvr>
                                        <p:cTn id="30"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31"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par>
                          <p:cTn id="32" fill="hold">
                            <p:stCondLst>
                              <p:cond delay="8000"/>
                            </p:stCondLst>
                            <p:childTnLst>
                              <p:par>
                                <p:cTn id="33" presetID="42" presetClass="entr" presetSubtype="0" fill="hold" grpId="0" nodeType="afterEffect">
                                  <p:stCondLst>
                                    <p:cond delay="1000"/>
                                  </p:stCondLst>
                                  <p:childTnLst>
                                    <p:set>
                                      <p:cBhvr>
                                        <p:cTn id="34" dur="1" fill="hold">
                                          <p:stCondLst>
                                            <p:cond delay="0"/>
                                          </p:stCondLst>
                                        </p:cTn>
                                        <p:tgtEl>
                                          <p:spTgt spid="3">
                                            <p:txEl>
                                              <p:pRg st="3" end="3"/>
                                            </p:txEl>
                                          </p:spTgt>
                                        </p:tgtEl>
                                        <p:attrNameLst>
                                          <p:attrName>style.visibility</p:attrName>
                                        </p:attrNameLst>
                                      </p:cBhvr>
                                      <p:to>
                                        <p:strVal val="visible"/>
                                      </p:to>
                                    </p:set>
                                    <p:animEffect transition="in" filter="fade">
                                      <p:cBhvr>
                                        <p:cTn id="35" dur="1000"/>
                                        <p:tgtEl>
                                          <p:spTgt spid="3">
                                            <p:txEl>
                                              <p:pRg st="3" end="3"/>
                                            </p:txEl>
                                          </p:spTgt>
                                        </p:tgtEl>
                                      </p:cBhvr>
                                    </p:animEffect>
                                    <p:anim calcmode="lin" valueType="num">
                                      <p:cBhvr>
                                        <p:cTn id="36"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par>
                          <p:cTn id="38" fill="hold">
                            <p:stCondLst>
                              <p:cond delay="10000"/>
                            </p:stCondLst>
                            <p:childTnLst>
                              <p:par>
                                <p:cTn id="39" presetID="42" presetClass="entr" presetSubtype="0" fill="hold" grpId="0" nodeType="afterEffect">
                                  <p:stCondLst>
                                    <p:cond delay="1000"/>
                                  </p:stCondLst>
                                  <p:childTnLst>
                                    <p:set>
                                      <p:cBhvr>
                                        <p:cTn id="40" dur="1" fill="hold">
                                          <p:stCondLst>
                                            <p:cond delay="0"/>
                                          </p:stCondLst>
                                        </p:cTn>
                                        <p:tgtEl>
                                          <p:spTgt spid="3">
                                            <p:txEl>
                                              <p:pRg st="4" end="4"/>
                                            </p:txEl>
                                          </p:spTgt>
                                        </p:tgtEl>
                                        <p:attrNameLst>
                                          <p:attrName>style.visibility</p:attrName>
                                        </p:attrNameLst>
                                      </p:cBhvr>
                                      <p:to>
                                        <p:strVal val="visible"/>
                                      </p:to>
                                    </p:set>
                                    <p:animEffect transition="in" filter="fade">
                                      <p:cBhvr>
                                        <p:cTn id="41" dur="1000"/>
                                        <p:tgtEl>
                                          <p:spTgt spid="3">
                                            <p:txEl>
                                              <p:pRg st="4" end="4"/>
                                            </p:txEl>
                                          </p:spTgt>
                                        </p:tgtEl>
                                      </p:cBhvr>
                                    </p:animEffect>
                                    <p:anim calcmode="lin" valueType="num">
                                      <p:cBhvr>
                                        <p:cTn id="42"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43"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par>
                          <p:cTn id="44" fill="hold">
                            <p:stCondLst>
                              <p:cond delay="12000"/>
                            </p:stCondLst>
                            <p:childTnLst>
                              <p:par>
                                <p:cTn id="45" presetID="42" presetClass="entr" presetSubtype="0" fill="hold" grpId="0" nodeType="afterEffect">
                                  <p:stCondLst>
                                    <p:cond delay="1000"/>
                                  </p:stCondLst>
                                  <p:childTnLst>
                                    <p:set>
                                      <p:cBhvr>
                                        <p:cTn id="46" dur="1" fill="hold">
                                          <p:stCondLst>
                                            <p:cond delay="0"/>
                                          </p:stCondLst>
                                        </p:cTn>
                                        <p:tgtEl>
                                          <p:spTgt spid="3">
                                            <p:txEl>
                                              <p:pRg st="5" end="5"/>
                                            </p:txEl>
                                          </p:spTgt>
                                        </p:tgtEl>
                                        <p:attrNameLst>
                                          <p:attrName>style.visibility</p:attrName>
                                        </p:attrNameLst>
                                      </p:cBhvr>
                                      <p:to>
                                        <p:strVal val="visible"/>
                                      </p:to>
                                    </p:set>
                                    <p:animEffect transition="in" filter="fade">
                                      <p:cBhvr>
                                        <p:cTn id="47" dur="1000"/>
                                        <p:tgtEl>
                                          <p:spTgt spid="3">
                                            <p:txEl>
                                              <p:pRg st="5" end="5"/>
                                            </p:txEl>
                                          </p:spTgt>
                                        </p:tgtEl>
                                      </p:cBhvr>
                                    </p:animEffect>
                                    <p:anim calcmode="lin" valueType="num">
                                      <p:cBhvr>
                                        <p:cTn id="48"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9"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A89395-3749-4C14-938A-84D6BFE9E578}"/>
              </a:ext>
            </a:extLst>
          </p:cNvPr>
          <p:cNvSpPr>
            <a:spLocks noGrp="1"/>
          </p:cNvSpPr>
          <p:nvPr>
            <p:ph type="title"/>
          </p:nvPr>
        </p:nvSpPr>
        <p:spPr/>
        <p:txBody>
          <a:bodyPr>
            <a:normAutofit fontScale="90000"/>
          </a:bodyPr>
          <a:lstStyle/>
          <a:p>
            <a:r>
              <a:rPr lang="en-US" dirty="0"/>
              <a:t>Methodology, 1</a:t>
            </a:r>
          </a:p>
        </p:txBody>
      </p:sp>
      <p:sp>
        <p:nvSpPr>
          <p:cNvPr id="3" name="Content Placeholder 2">
            <a:extLst>
              <a:ext uri="{FF2B5EF4-FFF2-40B4-BE49-F238E27FC236}">
                <a16:creationId xmlns:a16="http://schemas.microsoft.com/office/drawing/2014/main" id="{3D64FF3C-3D22-4E5A-911B-B9277547EA13}"/>
              </a:ext>
            </a:extLst>
          </p:cNvPr>
          <p:cNvSpPr>
            <a:spLocks noGrp="1"/>
          </p:cNvSpPr>
          <p:nvPr>
            <p:ph idx="1"/>
          </p:nvPr>
        </p:nvSpPr>
        <p:spPr>
          <a:xfrm>
            <a:off x="971806" y="1205237"/>
            <a:ext cx="10248387" cy="3633806"/>
          </a:xfrm>
        </p:spPr>
        <p:txBody>
          <a:bodyPr>
            <a:normAutofit/>
          </a:bodyPr>
          <a:lstStyle/>
          <a:p>
            <a:pPr marL="0" indent="0">
              <a:buNone/>
            </a:pPr>
            <a:r>
              <a:rPr lang="en-US" sz="2800" u="sng" dirty="0"/>
              <a:t>Twitter Sentiment Analysis</a:t>
            </a:r>
          </a:p>
          <a:p>
            <a:r>
              <a:rPr lang="en-US" dirty="0"/>
              <a:t>Scraped 1,000 tweets per day for  365 days of 2018</a:t>
            </a:r>
          </a:p>
          <a:p>
            <a:pPr lvl="1"/>
            <a:r>
              <a:rPr lang="en-US" dirty="0"/>
              <a:t>Repeated process for 7 different keyword searches</a:t>
            </a:r>
          </a:p>
          <a:p>
            <a:r>
              <a:rPr lang="en-US" dirty="0"/>
              <a:t>Used Natural Language Processing (NLP) to determine general sentiment of each tweet </a:t>
            </a:r>
            <a:br>
              <a:rPr lang="en-US" dirty="0"/>
            </a:br>
            <a:r>
              <a:rPr lang="en-US" dirty="0"/>
              <a:t>(positive / neutral / negative)</a:t>
            </a:r>
          </a:p>
          <a:p>
            <a:r>
              <a:rPr lang="en-US" dirty="0"/>
              <a:t>Modeled tweet sentiment with seasonal decomposition to detect whether any cycles existed</a:t>
            </a:r>
          </a:p>
          <a:p>
            <a:pPr lvl="1"/>
            <a:r>
              <a:rPr lang="en-US" dirty="0"/>
              <a:t>Revealed cyclical behavior on scale of 7.4 days and 29.5 days </a:t>
            </a:r>
            <a:br>
              <a:rPr lang="en-US" dirty="0"/>
            </a:br>
            <a:r>
              <a:rPr lang="en-US" dirty="0"/>
              <a:t>(major lunar phases &amp; lunar month)</a:t>
            </a:r>
          </a:p>
        </p:txBody>
      </p:sp>
      <p:sp>
        <p:nvSpPr>
          <p:cNvPr id="4" name="Slide Number Placeholder 3">
            <a:extLst>
              <a:ext uri="{FF2B5EF4-FFF2-40B4-BE49-F238E27FC236}">
                <a16:creationId xmlns:a16="http://schemas.microsoft.com/office/drawing/2014/main" id="{B60C5DA1-8A09-412E-B956-BF23C57F7AB2}"/>
              </a:ext>
            </a:extLst>
          </p:cNvPr>
          <p:cNvSpPr>
            <a:spLocks noGrp="1"/>
          </p:cNvSpPr>
          <p:nvPr>
            <p:ph type="sldNum" sz="quarter" idx="12"/>
          </p:nvPr>
        </p:nvSpPr>
        <p:spPr/>
        <p:txBody>
          <a:bodyPr/>
          <a:lstStyle/>
          <a:p>
            <a:fld id="{95635C5E-87A6-4C87-92F5-DF107F7AD66E}" type="slidenum">
              <a:rPr lang="en-US" smtClean="0"/>
              <a:pPr/>
              <a:t>4</a:t>
            </a:fld>
            <a:endParaRPr lang="en-US" dirty="0"/>
          </a:p>
        </p:txBody>
      </p:sp>
      <p:pic>
        <p:nvPicPr>
          <p:cNvPr id="6" name="Picture 5">
            <a:extLst>
              <a:ext uri="{FF2B5EF4-FFF2-40B4-BE49-F238E27FC236}">
                <a16:creationId xmlns:a16="http://schemas.microsoft.com/office/drawing/2014/main" id="{291AEF29-97D9-40F6-81F3-C33D4960D8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9069" y="4839043"/>
            <a:ext cx="9773862" cy="1554673"/>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orthographicFront"/>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3809264029"/>
      </p:ext>
    </p:extLst>
  </p:cSld>
  <p:clrMapOvr>
    <a:masterClrMapping/>
  </p:clrMapOvr>
  <mc:AlternateContent xmlns:mc="http://schemas.openxmlformats.org/markup-compatibility/2006" xmlns:p14="http://schemas.microsoft.com/office/powerpoint/2010/main">
    <mc:Choice Requires="p14">
      <p:transition spd="slow" p14:dur="2500">
        <p14:prism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50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250"/>
                                        <p:tgtEl>
                                          <p:spTgt spid="3">
                                            <p:txEl>
                                              <p:pRg st="0" end="0"/>
                                            </p:txEl>
                                          </p:spTgt>
                                        </p:tgtEl>
                                      </p:cBhvr>
                                    </p:animEffect>
                                    <p:anim calcmode="lin" valueType="num">
                                      <p:cBhvr>
                                        <p:cTn id="8" dur="125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25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31"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p:cTn id="12" dur="1000" fill="hold"/>
                                        <p:tgtEl>
                                          <p:spTgt spid="4"/>
                                        </p:tgtEl>
                                        <p:attrNameLst>
                                          <p:attrName>ppt_w</p:attrName>
                                        </p:attrNameLst>
                                      </p:cBhvr>
                                      <p:tavLst>
                                        <p:tav tm="0">
                                          <p:val>
                                            <p:fltVal val="0"/>
                                          </p:val>
                                        </p:tav>
                                        <p:tav tm="100000">
                                          <p:val>
                                            <p:strVal val="#ppt_w"/>
                                          </p:val>
                                        </p:tav>
                                      </p:tavLst>
                                    </p:anim>
                                    <p:anim calcmode="lin" valueType="num">
                                      <p:cBhvr>
                                        <p:cTn id="13" dur="1000" fill="hold"/>
                                        <p:tgtEl>
                                          <p:spTgt spid="4"/>
                                        </p:tgtEl>
                                        <p:attrNameLst>
                                          <p:attrName>ppt_h</p:attrName>
                                        </p:attrNameLst>
                                      </p:cBhvr>
                                      <p:tavLst>
                                        <p:tav tm="0">
                                          <p:val>
                                            <p:fltVal val="0"/>
                                          </p:val>
                                        </p:tav>
                                        <p:tav tm="100000">
                                          <p:val>
                                            <p:strVal val="#ppt_h"/>
                                          </p:val>
                                        </p:tav>
                                      </p:tavLst>
                                    </p:anim>
                                    <p:anim calcmode="lin" valueType="num">
                                      <p:cBhvr>
                                        <p:cTn id="14" dur="1000" fill="hold"/>
                                        <p:tgtEl>
                                          <p:spTgt spid="4"/>
                                        </p:tgtEl>
                                        <p:attrNameLst>
                                          <p:attrName>style.rotation</p:attrName>
                                        </p:attrNameLst>
                                      </p:cBhvr>
                                      <p:tavLst>
                                        <p:tav tm="0">
                                          <p:val>
                                            <p:fltVal val="90"/>
                                          </p:val>
                                        </p:tav>
                                        <p:tav tm="100000">
                                          <p:val>
                                            <p:fltVal val="0"/>
                                          </p:val>
                                        </p:tav>
                                      </p:tavLst>
                                    </p:anim>
                                    <p:animEffect transition="in" filter="fade">
                                      <p:cBhvr>
                                        <p:cTn id="15" dur="1000"/>
                                        <p:tgtEl>
                                          <p:spTgt spid="4"/>
                                        </p:tgtEl>
                                      </p:cBhvr>
                                    </p:animEffect>
                                  </p:childTnLst>
                                </p:cTn>
                              </p:par>
                            </p:childTnLst>
                          </p:cTn>
                        </p:par>
                        <p:par>
                          <p:cTn id="16" fill="hold">
                            <p:stCondLst>
                              <p:cond delay="1750"/>
                            </p:stCondLst>
                            <p:childTnLst>
                              <p:par>
                                <p:cTn id="17" presetID="42" presetClass="entr" presetSubtype="0" fill="hold" grpId="0" nodeType="afterEffect">
                                  <p:stCondLst>
                                    <p:cond delay="100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fade">
                                      <p:cBhvr>
                                        <p:cTn id="19" dur="1250"/>
                                        <p:tgtEl>
                                          <p:spTgt spid="3">
                                            <p:txEl>
                                              <p:pRg st="1" end="1"/>
                                            </p:txEl>
                                          </p:spTgt>
                                        </p:tgtEl>
                                      </p:cBhvr>
                                    </p:animEffect>
                                    <p:anim calcmode="lin" valueType="num">
                                      <p:cBhvr>
                                        <p:cTn id="20" dur="125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1" dur="125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par>
                          <p:cTn id="22" fill="hold">
                            <p:stCondLst>
                              <p:cond delay="4000"/>
                            </p:stCondLst>
                            <p:childTnLst>
                              <p:par>
                                <p:cTn id="23" presetID="42" presetClass="entr" presetSubtype="0" fill="hold" grpId="0" nodeType="afterEffect">
                                  <p:stCondLst>
                                    <p:cond delay="1000"/>
                                  </p:stCondLst>
                                  <p:childTnLst>
                                    <p:set>
                                      <p:cBhvr>
                                        <p:cTn id="24" dur="1" fill="hold">
                                          <p:stCondLst>
                                            <p:cond delay="0"/>
                                          </p:stCondLst>
                                        </p:cTn>
                                        <p:tgtEl>
                                          <p:spTgt spid="3">
                                            <p:txEl>
                                              <p:pRg st="2" end="2"/>
                                            </p:txEl>
                                          </p:spTgt>
                                        </p:tgtEl>
                                        <p:attrNameLst>
                                          <p:attrName>style.visibility</p:attrName>
                                        </p:attrNameLst>
                                      </p:cBhvr>
                                      <p:to>
                                        <p:strVal val="visible"/>
                                      </p:to>
                                    </p:set>
                                    <p:animEffect transition="in" filter="fade">
                                      <p:cBhvr>
                                        <p:cTn id="25" dur="1250"/>
                                        <p:tgtEl>
                                          <p:spTgt spid="3">
                                            <p:txEl>
                                              <p:pRg st="2" end="2"/>
                                            </p:txEl>
                                          </p:spTgt>
                                        </p:tgtEl>
                                      </p:cBhvr>
                                    </p:animEffect>
                                    <p:anim calcmode="lin" valueType="num">
                                      <p:cBhvr>
                                        <p:cTn id="26" dur="125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7" dur="125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par>
                          <p:cTn id="28" fill="hold">
                            <p:stCondLst>
                              <p:cond delay="6250"/>
                            </p:stCondLst>
                            <p:childTnLst>
                              <p:par>
                                <p:cTn id="29" presetID="42" presetClass="entr" presetSubtype="0" fill="hold" grpId="0" nodeType="afterEffect">
                                  <p:stCondLst>
                                    <p:cond delay="1500"/>
                                  </p:stCondLst>
                                  <p:childTnLst>
                                    <p:set>
                                      <p:cBhvr>
                                        <p:cTn id="30" dur="1" fill="hold">
                                          <p:stCondLst>
                                            <p:cond delay="0"/>
                                          </p:stCondLst>
                                        </p:cTn>
                                        <p:tgtEl>
                                          <p:spTgt spid="3">
                                            <p:txEl>
                                              <p:pRg st="3" end="3"/>
                                            </p:txEl>
                                          </p:spTgt>
                                        </p:tgtEl>
                                        <p:attrNameLst>
                                          <p:attrName>style.visibility</p:attrName>
                                        </p:attrNameLst>
                                      </p:cBhvr>
                                      <p:to>
                                        <p:strVal val="visible"/>
                                      </p:to>
                                    </p:set>
                                    <p:animEffect transition="in" filter="fade">
                                      <p:cBhvr>
                                        <p:cTn id="31" dur="1250"/>
                                        <p:tgtEl>
                                          <p:spTgt spid="3">
                                            <p:txEl>
                                              <p:pRg st="3" end="3"/>
                                            </p:txEl>
                                          </p:spTgt>
                                        </p:tgtEl>
                                      </p:cBhvr>
                                    </p:animEffect>
                                    <p:anim calcmode="lin" valueType="num">
                                      <p:cBhvr>
                                        <p:cTn id="32" dur="125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3" dur="125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par>
                          <p:cTn id="34" fill="hold">
                            <p:stCondLst>
                              <p:cond delay="9000"/>
                            </p:stCondLst>
                            <p:childTnLst>
                              <p:par>
                                <p:cTn id="35" presetID="42" presetClass="entr" presetSubtype="0" fill="hold" grpId="0" nodeType="afterEffect">
                                  <p:stCondLst>
                                    <p:cond delay="1500"/>
                                  </p:stCondLst>
                                  <p:childTnLst>
                                    <p:set>
                                      <p:cBhvr>
                                        <p:cTn id="36" dur="1" fill="hold">
                                          <p:stCondLst>
                                            <p:cond delay="0"/>
                                          </p:stCondLst>
                                        </p:cTn>
                                        <p:tgtEl>
                                          <p:spTgt spid="3">
                                            <p:txEl>
                                              <p:pRg st="4" end="4"/>
                                            </p:txEl>
                                          </p:spTgt>
                                        </p:tgtEl>
                                        <p:attrNameLst>
                                          <p:attrName>style.visibility</p:attrName>
                                        </p:attrNameLst>
                                      </p:cBhvr>
                                      <p:to>
                                        <p:strVal val="visible"/>
                                      </p:to>
                                    </p:set>
                                    <p:animEffect transition="in" filter="fade">
                                      <p:cBhvr>
                                        <p:cTn id="37" dur="1250"/>
                                        <p:tgtEl>
                                          <p:spTgt spid="3">
                                            <p:txEl>
                                              <p:pRg st="4" end="4"/>
                                            </p:txEl>
                                          </p:spTgt>
                                        </p:tgtEl>
                                      </p:cBhvr>
                                    </p:animEffect>
                                    <p:anim calcmode="lin" valueType="num">
                                      <p:cBhvr>
                                        <p:cTn id="38" dur="125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9" dur="125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par>
                          <p:cTn id="40" fill="hold">
                            <p:stCondLst>
                              <p:cond delay="11750"/>
                            </p:stCondLst>
                            <p:childTnLst>
                              <p:par>
                                <p:cTn id="41" presetID="42" presetClass="entr" presetSubtype="0" fill="hold" grpId="0" nodeType="afterEffect">
                                  <p:stCondLst>
                                    <p:cond delay="1000"/>
                                  </p:stCondLst>
                                  <p:childTnLst>
                                    <p:set>
                                      <p:cBhvr>
                                        <p:cTn id="42" dur="1" fill="hold">
                                          <p:stCondLst>
                                            <p:cond delay="0"/>
                                          </p:stCondLst>
                                        </p:cTn>
                                        <p:tgtEl>
                                          <p:spTgt spid="3">
                                            <p:txEl>
                                              <p:pRg st="5" end="5"/>
                                            </p:txEl>
                                          </p:spTgt>
                                        </p:tgtEl>
                                        <p:attrNameLst>
                                          <p:attrName>style.visibility</p:attrName>
                                        </p:attrNameLst>
                                      </p:cBhvr>
                                      <p:to>
                                        <p:strVal val="visible"/>
                                      </p:to>
                                    </p:set>
                                    <p:animEffect transition="in" filter="fade">
                                      <p:cBhvr>
                                        <p:cTn id="43" dur="1250"/>
                                        <p:tgtEl>
                                          <p:spTgt spid="3">
                                            <p:txEl>
                                              <p:pRg st="5" end="5"/>
                                            </p:txEl>
                                          </p:spTgt>
                                        </p:tgtEl>
                                      </p:cBhvr>
                                    </p:animEffect>
                                    <p:anim calcmode="lin" valueType="num">
                                      <p:cBhvr>
                                        <p:cTn id="44" dur="125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5" dur="125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par>
                          <p:cTn id="46" fill="hold">
                            <p:stCondLst>
                              <p:cond delay="14000"/>
                            </p:stCondLst>
                            <p:childTnLst>
                              <p:par>
                                <p:cTn id="47" presetID="22" presetClass="entr" presetSubtype="8" fill="hold" nodeType="afterEffect">
                                  <p:stCondLst>
                                    <p:cond delay="1000"/>
                                  </p:stCondLst>
                                  <p:childTnLst>
                                    <p:set>
                                      <p:cBhvr>
                                        <p:cTn id="48" dur="1" fill="hold">
                                          <p:stCondLst>
                                            <p:cond delay="0"/>
                                          </p:stCondLst>
                                        </p:cTn>
                                        <p:tgtEl>
                                          <p:spTgt spid="6"/>
                                        </p:tgtEl>
                                        <p:attrNameLst>
                                          <p:attrName>style.visibility</p:attrName>
                                        </p:attrNameLst>
                                      </p:cBhvr>
                                      <p:to>
                                        <p:strVal val="visible"/>
                                      </p:to>
                                    </p:set>
                                    <p:animEffect transition="in" filter="wipe(left)">
                                      <p:cBhvr>
                                        <p:cTn id="49"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4CEF59-FCE8-4EC4-8891-108550BADB1A}"/>
              </a:ext>
            </a:extLst>
          </p:cNvPr>
          <p:cNvSpPr>
            <a:spLocks noGrp="1"/>
          </p:cNvSpPr>
          <p:nvPr>
            <p:ph type="title"/>
          </p:nvPr>
        </p:nvSpPr>
        <p:spPr/>
        <p:txBody>
          <a:bodyPr>
            <a:normAutofit fontScale="90000"/>
          </a:bodyPr>
          <a:lstStyle/>
          <a:p>
            <a:r>
              <a:rPr lang="en-US" dirty="0"/>
              <a:t>Methodology, 2</a:t>
            </a:r>
          </a:p>
        </p:txBody>
      </p:sp>
      <p:sp>
        <p:nvSpPr>
          <p:cNvPr id="3" name="Content Placeholder 2">
            <a:extLst>
              <a:ext uri="{FF2B5EF4-FFF2-40B4-BE49-F238E27FC236}">
                <a16:creationId xmlns:a16="http://schemas.microsoft.com/office/drawing/2014/main" id="{CD6B80B9-6C68-4192-B09A-8113223D8138}"/>
              </a:ext>
            </a:extLst>
          </p:cNvPr>
          <p:cNvSpPr>
            <a:spLocks noGrp="1"/>
          </p:cNvSpPr>
          <p:nvPr>
            <p:ph idx="1"/>
          </p:nvPr>
        </p:nvSpPr>
        <p:spPr>
          <a:xfrm>
            <a:off x="671146" y="940412"/>
            <a:ext cx="9338461" cy="3192932"/>
          </a:xfrm>
        </p:spPr>
        <p:txBody>
          <a:bodyPr/>
          <a:lstStyle/>
          <a:p>
            <a:pPr marL="0" indent="0">
              <a:buNone/>
            </a:pPr>
            <a:r>
              <a:rPr lang="en-US" sz="2800" u="sng" dirty="0"/>
              <a:t>Analysis with Facebook Prophet</a:t>
            </a:r>
          </a:p>
          <a:p>
            <a:r>
              <a:rPr lang="en-US" dirty="0"/>
              <a:t>Incorporated </a:t>
            </a:r>
            <a:r>
              <a:rPr lang="en-US" dirty="0" err="1"/>
              <a:t>FBProphet’s</a:t>
            </a:r>
            <a:r>
              <a:rPr lang="en-US" dirty="0"/>
              <a:t> ‘holidays’ feature to separate lunar cycle effects from other </a:t>
            </a:r>
            <a:r>
              <a:rPr lang="en-US" dirty="0" err="1"/>
              <a:t>seasonalities</a:t>
            </a:r>
            <a:r>
              <a:rPr lang="en-US" dirty="0"/>
              <a:t> (work week, monthly, etc.)</a:t>
            </a:r>
          </a:p>
          <a:p>
            <a:r>
              <a:rPr lang="en-US" dirty="0"/>
              <a:t>Modeled financial data from various sources, as well as the various tweet data</a:t>
            </a:r>
          </a:p>
          <a:p>
            <a:r>
              <a:rPr lang="en-US" dirty="0"/>
              <a:t>All showed distinct seasonality correlating with lunar phases</a:t>
            </a:r>
          </a:p>
          <a:p>
            <a:r>
              <a:rPr lang="en-US" dirty="0"/>
              <a:t>Oddly, different stocks/currencies showed different </a:t>
            </a:r>
            <a:r>
              <a:rPr lang="en-US" dirty="0" err="1"/>
              <a:t>seasonalities</a:t>
            </a:r>
            <a:endParaRPr lang="en-US" dirty="0"/>
          </a:p>
        </p:txBody>
      </p:sp>
      <p:sp>
        <p:nvSpPr>
          <p:cNvPr id="4" name="Slide Number Placeholder 3">
            <a:extLst>
              <a:ext uri="{FF2B5EF4-FFF2-40B4-BE49-F238E27FC236}">
                <a16:creationId xmlns:a16="http://schemas.microsoft.com/office/drawing/2014/main" id="{03D0C3EC-5089-4F7D-9DDD-410731080368}"/>
              </a:ext>
            </a:extLst>
          </p:cNvPr>
          <p:cNvSpPr>
            <a:spLocks noGrp="1"/>
          </p:cNvSpPr>
          <p:nvPr>
            <p:ph type="sldNum" sz="quarter" idx="12"/>
          </p:nvPr>
        </p:nvSpPr>
        <p:spPr/>
        <p:txBody>
          <a:bodyPr/>
          <a:lstStyle/>
          <a:p>
            <a:fld id="{95635C5E-87A6-4C87-92F5-DF107F7AD66E}" type="slidenum">
              <a:rPr lang="en-US" smtClean="0"/>
              <a:pPr/>
              <a:t>5</a:t>
            </a:fld>
            <a:endParaRPr lang="en-US" dirty="0"/>
          </a:p>
        </p:txBody>
      </p:sp>
      <p:pic>
        <p:nvPicPr>
          <p:cNvPr id="6" name="Picture 5">
            <a:extLst>
              <a:ext uri="{FF2B5EF4-FFF2-40B4-BE49-F238E27FC236}">
                <a16:creationId xmlns:a16="http://schemas.microsoft.com/office/drawing/2014/main" id="{A3F0059E-963B-43C0-B4AC-9E98B75BD5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26769" y="3827925"/>
            <a:ext cx="9338461" cy="2748353"/>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orthographicFront"/>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3040144971"/>
      </p:ext>
    </p:extLst>
  </p:cSld>
  <p:clrMapOvr>
    <a:masterClrMapping/>
  </p:clrMapOvr>
  <mc:AlternateContent xmlns:mc="http://schemas.openxmlformats.org/markup-compatibility/2006" xmlns:p14="http://schemas.microsoft.com/office/powerpoint/2010/main">
    <mc:Choice Requires="p14">
      <p:transition spd="slow" p14:dur="2500">
        <p14:prism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100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31"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p:cTn id="12" dur="1000" fill="hold"/>
                                        <p:tgtEl>
                                          <p:spTgt spid="4"/>
                                        </p:tgtEl>
                                        <p:attrNameLst>
                                          <p:attrName>ppt_w</p:attrName>
                                        </p:attrNameLst>
                                      </p:cBhvr>
                                      <p:tavLst>
                                        <p:tav tm="0">
                                          <p:val>
                                            <p:fltVal val="0"/>
                                          </p:val>
                                        </p:tav>
                                        <p:tav tm="100000">
                                          <p:val>
                                            <p:strVal val="#ppt_w"/>
                                          </p:val>
                                        </p:tav>
                                      </p:tavLst>
                                    </p:anim>
                                    <p:anim calcmode="lin" valueType="num">
                                      <p:cBhvr>
                                        <p:cTn id="13" dur="1000" fill="hold"/>
                                        <p:tgtEl>
                                          <p:spTgt spid="4"/>
                                        </p:tgtEl>
                                        <p:attrNameLst>
                                          <p:attrName>ppt_h</p:attrName>
                                        </p:attrNameLst>
                                      </p:cBhvr>
                                      <p:tavLst>
                                        <p:tav tm="0">
                                          <p:val>
                                            <p:fltVal val="0"/>
                                          </p:val>
                                        </p:tav>
                                        <p:tav tm="100000">
                                          <p:val>
                                            <p:strVal val="#ppt_h"/>
                                          </p:val>
                                        </p:tav>
                                      </p:tavLst>
                                    </p:anim>
                                    <p:anim calcmode="lin" valueType="num">
                                      <p:cBhvr>
                                        <p:cTn id="14" dur="1000" fill="hold"/>
                                        <p:tgtEl>
                                          <p:spTgt spid="4"/>
                                        </p:tgtEl>
                                        <p:attrNameLst>
                                          <p:attrName>style.rotation</p:attrName>
                                        </p:attrNameLst>
                                      </p:cBhvr>
                                      <p:tavLst>
                                        <p:tav tm="0">
                                          <p:val>
                                            <p:fltVal val="90"/>
                                          </p:val>
                                        </p:tav>
                                        <p:tav tm="100000">
                                          <p:val>
                                            <p:fltVal val="0"/>
                                          </p:val>
                                        </p:tav>
                                      </p:tavLst>
                                    </p:anim>
                                    <p:animEffect transition="in" filter="fade">
                                      <p:cBhvr>
                                        <p:cTn id="15" dur="1000"/>
                                        <p:tgtEl>
                                          <p:spTgt spid="4"/>
                                        </p:tgtEl>
                                      </p:cBhvr>
                                    </p:animEffect>
                                  </p:childTnLst>
                                </p:cTn>
                              </p:par>
                            </p:childTnLst>
                          </p:cTn>
                        </p:par>
                        <p:par>
                          <p:cTn id="16" fill="hold">
                            <p:stCondLst>
                              <p:cond delay="2000"/>
                            </p:stCondLst>
                            <p:childTnLst>
                              <p:par>
                                <p:cTn id="17" presetID="42" presetClass="entr" presetSubtype="0" fill="hold" grpId="0" nodeType="afterEffect">
                                  <p:stCondLst>
                                    <p:cond delay="100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fade">
                                      <p:cBhvr>
                                        <p:cTn id="19" dur="1000"/>
                                        <p:tgtEl>
                                          <p:spTgt spid="3">
                                            <p:txEl>
                                              <p:pRg st="1" end="1"/>
                                            </p:txEl>
                                          </p:spTgt>
                                        </p:tgtEl>
                                      </p:cBhvr>
                                    </p:animEffect>
                                    <p:anim calcmode="lin" valueType="num">
                                      <p:cBhvr>
                                        <p:cTn id="20"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par>
                          <p:cTn id="22" fill="hold">
                            <p:stCondLst>
                              <p:cond delay="4000"/>
                            </p:stCondLst>
                            <p:childTnLst>
                              <p:par>
                                <p:cTn id="23" presetID="42" presetClass="entr" presetSubtype="0" fill="hold" grpId="0" nodeType="afterEffect">
                                  <p:stCondLst>
                                    <p:cond delay="1000"/>
                                  </p:stCondLst>
                                  <p:childTnLst>
                                    <p:set>
                                      <p:cBhvr>
                                        <p:cTn id="24" dur="1" fill="hold">
                                          <p:stCondLst>
                                            <p:cond delay="0"/>
                                          </p:stCondLst>
                                        </p:cTn>
                                        <p:tgtEl>
                                          <p:spTgt spid="3">
                                            <p:txEl>
                                              <p:pRg st="2" end="2"/>
                                            </p:txEl>
                                          </p:spTgt>
                                        </p:tgtEl>
                                        <p:attrNameLst>
                                          <p:attrName>style.visibility</p:attrName>
                                        </p:attrNameLst>
                                      </p:cBhvr>
                                      <p:to>
                                        <p:strVal val="visible"/>
                                      </p:to>
                                    </p:set>
                                    <p:animEffect transition="in" filter="fade">
                                      <p:cBhvr>
                                        <p:cTn id="25" dur="1000"/>
                                        <p:tgtEl>
                                          <p:spTgt spid="3">
                                            <p:txEl>
                                              <p:pRg st="2" end="2"/>
                                            </p:txEl>
                                          </p:spTgt>
                                        </p:tgtEl>
                                      </p:cBhvr>
                                    </p:animEffect>
                                    <p:anim calcmode="lin" valueType="num">
                                      <p:cBhvr>
                                        <p:cTn id="26"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7"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par>
                          <p:cTn id="28" fill="hold">
                            <p:stCondLst>
                              <p:cond delay="6000"/>
                            </p:stCondLst>
                            <p:childTnLst>
                              <p:par>
                                <p:cTn id="29" presetID="42" presetClass="entr" presetSubtype="0" fill="hold" grpId="0" nodeType="afterEffect">
                                  <p:stCondLst>
                                    <p:cond delay="1000"/>
                                  </p:stCondLst>
                                  <p:childTnLst>
                                    <p:set>
                                      <p:cBhvr>
                                        <p:cTn id="30" dur="1" fill="hold">
                                          <p:stCondLst>
                                            <p:cond delay="0"/>
                                          </p:stCondLst>
                                        </p:cTn>
                                        <p:tgtEl>
                                          <p:spTgt spid="3">
                                            <p:txEl>
                                              <p:pRg st="3" end="3"/>
                                            </p:txEl>
                                          </p:spTgt>
                                        </p:tgtEl>
                                        <p:attrNameLst>
                                          <p:attrName>style.visibility</p:attrName>
                                        </p:attrNameLst>
                                      </p:cBhvr>
                                      <p:to>
                                        <p:strVal val="visible"/>
                                      </p:to>
                                    </p:set>
                                    <p:animEffect transition="in" filter="fade">
                                      <p:cBhvr>
                                        <p:cTn id="31" dur="1000"/>
                                        <p:tgtEl>
                                          <p:spTgt spid="3">
                                            <p:txEl>
                                              <p:pRg st="3" end="3"/>
                                            </p:txEl>
                                          </p:spTgt>
                                        </p:tgtEl>
                                      </p:cBhvr>
                                    </p:animEffect>
                                    <p:anim calcmode="lin" valueType="num">
                                      <p:cBhvr>
                                        <p:cTn id="32"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3"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par>
                          <p:cTn id="34" fill="hold">
                            <p:stCondLst>
                              <p:cond delay="8000"/>
                            </p:stCondLst>
                            <p:childTnLst>
                              <p:par>
                                <p:cTn id="35" presetID="42" presetClass="entr" presetSubtype="0" fill="hold" grpId="0" nodeType="afterEffect">
                                  <p:stCondLst>
                                    <p:cond delay="1000"/>
                                  </p:stCondLst>
                                  <p:childTnLst>
                                    <p:set>
                                      <p:cBhvr>
                                        <p:cTn id="36" dur="1" fill="hold">
                                          <p:stCondLst>
                                            <p:cond delay="0"/>
                                          </p:stCondLst>
                                        </p:cTn>
                                        <p:tgtEl>
                                          <p:spTgt spid="3">
                                            <p:txEl>
                                              <p:pRg st="4" end="4"/>
                                            </p:txEl>
                                          </p:spTgt>
                                        </p:tgtEl>
                                        <p:attrNameLst>
                                          <p:attrName>style.visibility</p:attrName>
                                        </p:attrNameLst>
                                      </p:cBhvr>
                                      <p:to>
                                        <p:strVal val="visible"/>
                                      </p:to>
                                    </p:set>
                                    <p:animEffect transition="in" filter="fade">
                                      <p:cBhvr>
                                        <p:cTn id="37" dur="1000"/>
                                        <p:tgtEl>
                                          <p:spTgt spid="3">
                                            <p:txEl>
                                              <p:pRg st="4" end="4"/>
                                            </p:txEl>
                                          </p:spTgt>
                                        </p:tgtEl>
                                      </p:cBhvr>
                                    </p:animEffect>
                                    <p:anim calcmode="lin" valueType="num">
                                      <p:cBhvr>
                                        <p:cTn id="38"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9"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par>
                          <p:cTn id="40" fill="hold">
                            <p:stCondLst>
                              <p:cond delay="10000"/>
                            </p:stCondLst>
                            <p:childTnLst>
                              <p:par>
                                <p:cTn id="41" presetID="16" presetClass="entr" presetSubtype="37" fill="hold" nodeType="afterEffect">
                                  <p:stCondLst>
                                    <p:cond delay="1000"/>
                                  </p:stCondLst>
                                  <p:childTnLst>
                                    <p:set>
                                      <p:cBhvr>
                                        <p:cTn id="42" dur="1" fill="hold">
                                          <p:stCondLst>
                                            <p:cond delay="0"/>
                                          </p:stCondLst>
                                        </p:cTn>
                                        <p:tgtEl>
                                          <p:spTgt spid="6"/>
                                        </p:tgtEl>
                                        <p:attrNameLst>
                                          <p:attrName>style.visibility</p:attrName>
                                        </p:attrNameLst>
                                      </p:cBhvr>
                                      <p:to>
                                        <p:strVal val="visible"/>
                                      </p:to>
                                    </p:set>
                                    <p:animEffect transition="in" filter="barn(outVertical)">
                                      <p:cBhvr>
                                        <p:cTn id="43"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7D3983-0AAE-4BAC-8A0B-2D8464463F45}"/>
              </a:ext>
            </a:extLst>
          </p:cNvPr>
          <p:cNvSpPr>
            <a:spLocks noGrp="1"/>
          </p:cNvSpPr>
          <p:nvPr>
            <p:ph type="title"/>
          </p:nvPr>
        </p:nvSpPr>
        <p:spPr/>
        <p:txBody>
          <a:bodyPr>
            <a:normAutofit fontScale="90000"/>
          </a:bodyPr>
          <a:lstStyle/>
          <a:p>
            <a:r>
              <a:rPr lang="en-US" dirty="0"/>
              <a:t>Exploring Twitter Sentiment</a:t>
            </a:r>
          </a:p>
        </p:txBody>
      </p:sp>
      <p:sp>
        <p:nvSpPr>
          <p:cNvPr id="4" name="Slide Number Placeholder 3">
            <a:extLst>
              <a:ext uri="{FF2B5EF4-FFF2-40B4-BE49-F238E27FC236}">
                <a16:creationId xmlns:a16="http://schemas.microsoft.com/office/drawing/2014/main" id="{5FF88EF1-BA75-49BB-A01B-902BE265CA69}"/>
              </a:ext>
            </a:extLst>
          </p:cNvPr>
          <p:cNvSpPr>
            <a:spLocks noGrp="1"/>
          </p:cNvSpPr>
          <p:nvPr>
            <p:ph type="sldNum" sz="quarter" idx="12"/>
          </p:nvPr>
        </p:nvSpPr>
        <p:spPr/>
        <p:txBody>
          <a:bodyPr/>
          <a:lstStyle/>
          <a:p>
            <a:fld id="{95635C5E-87A6-4C87-92F5-DF107F7AD66E}" type="slidenum">
              <a:rPr lang="en-US" smtClean="0"/>
              <a:pPr/>
              <a:t>6</a:t>
            </a:fld>
            <a:endParaRPr lang="en-US" dirty="0"/>
          </a:p>
        </p:txBody>
      </p:sp>
      <p:pic>
        <p:nvPicPr>
          <p:cNvPr id="2050" name="Picture 2">
            <a:extLst>
              <a:ext uri="{FF2B5EF4-FFF2-40B4-BE49-F238E27FC236}">
                <a16:creationId xmlns:a16="http://schemas.microsoft.com/office/drawing/2014/main" id="{92100EB8-D170-4A8B-910B-628C4A21B2F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2673"/>
          <a:stretch/>
        </p:blipFill>
        <p:spPr bwMode="auto">
          <a:xfrm>
            <a:off x="4980808" y="998552"/>
            <a:ext cx="7159170" cy="3887773"/>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2052" name="Picture 4">
            <a:extLst>
              <a:ext uri="{FF2B5EF4-FFF2-40B4-BE49-F238E27FC236}">
                <a16:creationId xmlns:a16="http://schemas.microsoft.com/office/drawing/2014/main" id="{456CCCD5-E6E7-4F6B-9A87-8D4F4ED7AB9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22885" y="5006144"/>
            <a:ext cx="7269115" cy="1475099"/>
          </a:xfrm>
          <a:prstGeom prst="roundRect">
            <a:avLst>
              <a:gd name="adj" fmla="val 16667"/>
            </a:avLst>
          </a:prstGeom>
          <a:ln>
            <a:noFill/>
          </a:ln>
          <a:effectLst/>
          <a:scene3d>
            <a:camera prst="orthographicFront"/>
            <a:lightRig rig="threePt" dir="t"/>
          </a:scene3d>
          <a:sp3d contourW="6350" prstMaterial="matte">
            <a:bevelT w="101600" h="101600"/>
            <a:contourClr>
              <a:srgbClr val="969696"/>
            </a:contourClr>
          </a:sp3d>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4D116BCF-63D9-4E1B-AFC8-4ED859F75C6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956632"/>
            <a:ext cx="4856335" cy="590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301079"/>
      </p:ext>
    </p:extLst>
  </p:cSld>
  <p:clrMapOvr>
    <a:masterClrMapping/>
  </p:clrMapOvr>
  <mc:AlternateContent xmlns:mc="http://schemas.openxmlformats.org/markup-compatibility/2006" xmlns:p14="http://schemas.microsoft.com/office/powerpoint/2010/main">
    <mc:Choice Requires="p14">
      <p:transition spd="slow" p14:dur="2500">
        <p14:prism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500"/>
                                  </p:stCondLst>
                                  <p:childTnLst>
                                    <p:set>
                                      <p:cBhvr>
                                        <p:cTn id="6" dur="1" fill="hold">
                                          <p:stCondLst>
                                            <p:cond delay="0"/>
                                          </p:stCondLst>
                                        </p:cTn>
                                        <p:tgtEl>
                                          <p:spTgt spid="2050"/>
                                        </p:tgtEl>
                                        <p:attrNameLst>
                                          <p:attrName>style.visibility</p:attrName>
                                        </p:attrNameLst>
                                      </p:cBhvr>
                                      <p:to>
                                        <p:strVal val="visible"/>
                                      </p:to>
                                    </p:set>
                                    <p:animEffect transition="in" filter="wipe(up)">
                                      <p:cBhvr>
                                        <p:cTn id="7" dur="1500"/>
                                        <p:tgtEl>
                                          <p:spTgt spid="2050"/>
                                        </p:tgtEl>
                                      </p:cBhvr>
                                    </p:animEffect>
                                  </p:childTnLst>
                                </p:cTn>
                              </p:par>
                              <p:par>
                                <p:cTn id="8" presetID="31"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 calcmode="lin" valueType="num">
                                      <p:cBhvr>
                                        <p:cTn id="10" dur="1000" fill="hold"/>
                                        <p:tgtEl>
                                          <p:spTgt spid="4"/>
                                        </p:tgtEl>
                                        <p:attrNameLst>
                                          <p:attrName>ppt_w</p:attrName>
                                        </p:attrNameLst>
                                      </p:cBhvr>
                                      <p:tavLst>
                                        <p:tav tm="0">
                                          <p:val>
                                            <p:fltVal val="0"/>
                                          </p:val>
                                        </p:tav>
                                        <p:tav tm="100000">
                                          <p:val>
                                            <p:strVal val="#ppt_w"/>
                                          </p:val>
                                        </p:tav>
                                      </p:tavLst>
                                    </p:anim>
                                    <p:anim calcmode="lin" valueType="num">
                                      <p:cBhvr>
                                        <p:cTn id="11" dur="1000" fill="hold"/>
                                        <p:tgtEl>
                                          <p:spTgt spid="4"/>
                                        </p:tgtEl>
                                        <p:attrNameLst>
                                          <p:attrName>ppt_h</p:attrName>
                                        </p:attrNameLst>
                                      </p:cBhvr>
                                      <p:tavLst>
                                        <p:tav tm="0">
                                          <p:val>
                                            <p:fltVal val="0"/>
                                          </p:val>
                                        </p:tav>
                                        <p:tav tm="100000">
                                          <p:val>
                                            <p:strVal val="#ppt_h"/>
                                          </p:val>
                                        </p:tav>
                                      </p:tavLst>
                                    </p:anim>
                                    <p:anim calcmode="lin" valueType="num">
                                      <p:cBhvr>
                                        <p:cTn id="12" dur="1000" fill="hold"/>
                                        <p:tgtEl>
                                          <p:spTgt spid="4"/>
                                        </p:tgtEl>
                                        <p:attrNameLst>
                                          <p:attrName>style.rotation</p:attrName>
                                        </p:attrNameLst>
                                      </p:cBhvr>
                                      <p:tavLst>
                                        <p:tav tm="0">
                                          <p:val>
                                            <p:fltVal val="90"/>
                                          </p:val>
                                        </p:tav>
                                        <p:tav tm="100000">
                                          <p:val>
                                            <p:fltVal val="0"/>
                                          </p:val>
                                        </p:tav>
                                      </p:tavLst>
                                    </p:anim>
                                    <p:animEffect transition="in" filter="fade">
                                      <p:cBhvr>
                                        <p:cTn id="13" dur="1000"/>
                                        <p:tgtEl>
                                          <p:spTgt spid="4"/>
                                        </p:tgtEl>
                                      </p:cBhvr>
                                    </p:animEffect>
                                  </p:childTnLst>
                                </p:cTn>
                              </p:par>
                            </p:childTnLst>
                          </p:cTn>
                        </p:par>
                        <p:par>
                          <p:cTn id="14" fill="hold">
                            <p:stCondLst>
                              <p:cond delay="2000"/>
                            </p:stCondLst>
                            <p:childTnLst>
                              <p:par>
                                <p:cTn id="15" presetID="2" presetClass="entr" presetSubtype="2" fill="hold" nodeType="afterEffect">
                                  <p:stCondLst>
                                    <p:cond delay="2000"/>
                                  </p:stCondLst>
                                  <p:childTnLst>
                                    <p:set>
                                      <p:cBhvr>
                                        <p:cTn id="16" dur="1" fill="hold">
                                          <p:stCondLst>
                                            <p:cond delay="0"/>
                                          </p:stCondLst>
                                        </p:cTn>
                                        <p:tgtEl>
                                          <p:spTgt spid="2052"/>
                                        </p:tgtEl>
                                        <p:attrNameLst>
                                          <p:attrName>style.visibility</p:attrName>
                                        </p:attrNameLst>
                                      </p:cBhvr>
                                      <p:to>
                                        <p:strVal val="visible"/>
                                      </p:to>
                                    </p:set>
                                    <p:anim calcmode="lin" valueType="num">
                                      <p:cBhvr additive="base">
                                        <p:cTn id="17" dur="2000" fill="hold"/>
                                        <p:tgtEl>
                                          <p:spTgt spid="2052"/>
                                        </p:tgtEl>
                                        <p:attrNameLst>
                                          <p:attrName>ppt_x</p:attrName>
                                        </p:attrNameLst>
                                      </p:cBhvr>
                                      <p:tavLst>
                                        <p:tav tm="0">
                                          <p:val>
                                            <p:strVal val="1+#ppt_w/2"/>
                                          </p:val>
                                        </p:tav>
                                        <p:tav tm="100000">
                                          <p:val>
                                            <p:strVal val="#ppt_x"/>
                                          </p:val>
                                        </p:tav>
                                      </p:tavLst>
                                    </p:anim>
                                    <p:anim calcmode="lin" valueType="num">
                                      <p:cBhvr additive="base">
                                        <p:cTn id="18" dur="2000" fill="hold"/>
                                        <p:tgtEl>
                                          <p:spTgt spid="2052"/>
                                        </p:tgtEl>
                                        <p:attrNameLst>
                                          <p:attrName>ppt_y</p:attrName>
                                        </p:attrNameLst>
                                      </p:cBhvr>
                                      <p:tavLst>
                                        <p:tav tm="0">
                                          <p:val>
                                            <p:strVal val="#ppt_y"/>
                                          </p:val>
                                        </p:tav>
                                        <p:tav tm="100000">
                                          <p:val>
                                            <p:strVal val="#ppt_y"/>
                                          </p:val>
                                        </p:tav>
                                      </p:tavLst>
                                    </p:anim>
                                  </p:childTnLst>
                                </p:cTn>
                              </p:par>
                            </p:childTnLst>
                          </p:cTn>
                        </p:par>
                        <p:par>
                          <p:cTn id="19" fill="hold">
                            <p:stCondLst>
                              <p:cond delay="6000"/>
                            </p:stCondLst>
                            <p:childTnLst>
                              <p:par>
                                <p:cTn id="20" presetID="2" presetClass="entr" presetSubtype="4" fill="hold" nodeType="afterEffect">
                                  <p:stCondLst>
                                    <p:cond delay="2000"/>
                                  </p:stCondLst>
                                  <p:childTnLst>
                                    <p:set>
                                      <p:cBhvr>
                                        <p:cTn id="21" dur="1" fill="hold">
                                          <p:stCondLst>
                                            <p:cond delay="0"/>
                                          </p:stCondLst>
                                        </p:cTn>
                                        <p:tgtEl>
                                          <p:spTgt spid="2054"/>
                                        </p:tgtEl>
                                        <p:attrNameLst>
                                          <p:attrName>style.visibility</p:attrName>
                                        </p:attrNameLst>
                                      </p:cBhvr>
                                      <p:to>
                                        <p:strVal val="visible"/>
                                      </p:to>
                                    </p:set>
                                    <p:anim calcmode="lin" valueType="num">
                                      <p:cBhvr additive="base">
                                        <p:cTn id="22" dur="2500" fill="hold"/>
                                        <p:tgtEl>
                                          <p:spTgt spid="2054"/>
                                        </p:tgtEl>
                                        <p:attrNameLst>
                                          <p:attrName>ppt_x</p:attrName>
                                        </p:attrNameLst>
                                      </p:cBhvr>
                                      <p:tavLst>
                                        <p:tav tm="0">
                                          <p:val>
                                            <p:strVal val="#ppt_x"/>
                                          </p:val>
                                        </p:tav>
                                        <p:tav tm="100000">
                                          <p:val>
                                            <p:strVal val="#ppt_x"/>
                                          </p:val>
                                        </p:tav>
                                      </p:tavLst>
                                    </p:anim>
                                    <p:anim calcmode="lin" valueType="num">
                                      <p:cBhvr additive="base">
                                        <p:cTn id="23" dur="2500" fill="hold"/>
                                        <p:tgtEl>
                                          <p:spTgt spid="205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531179-1724-4361-88CF-B3DE3BF3DE46}"/>
              </a:ext>
            </a:extLst>
          </p:cNvPr>
          <p:cNvSpPr>
            <a:spLocks noGrp="1"/>
          </p:cNvSpPr>
          <p:nvPr>
            <p:ph type="title"/>
          </p:nvPr>
        </p:nvSpPr>
        <p:spPr>
          <a:xfrm>
            <a:off x="1657350" y="172817"/>
            <a:ext cx="9398977" cy="723998"/>
          </a:xfrm>
        </p:spPr>
        <p:txBody>
          <a:bodyPr>
            <a:normAutofit fontScale="90000"/>
          </a:bodyPr>
          <a:lstStyle/>
          <a:p>
            <a:r>
              <a:rPr lang="en-US" dirty="0"/>
              <a:t>Visualizing with </a:t>
            </a:r>
            <a:r>
              <a:rPr lang="en-US" dirty="0" err="1"/>
              <a:t>Scattertext</a:t>
            </a:r>
            <a:endParaRPr lang="en-US" dirty="0"/>
          </a:p>
        </p:txBody>
      </p:sp>
      <p:sp>
        <p:nvSpPr>
          <p:cNvPr id="4" name="Slide Number Placeholder 3">
            <a:extLst>
              <a:ext uri="{FF2B5EF4-FFF2-40B4-BE49-F238E27FC236}">
                <a16:creationId xmlns:a16="http://schemas.microsoft.com/office/drawing/2014/main" id="{77B4EC20-A26B-47DE-A762-9533283F86F1}"/>
              </a:ext>
            </a:extLst>
          </p:cNvPr>
          <p:cNvSpPr>
            <a:spLocks noGrp="1"/>
          </p:cNvSpPr>
          <p:nvPr>
            <p:ph type="sldNum" sz="quarter" idx="12"/>
          </p:nvPr>
        </p:nvSpPr>
        <p:spPr/>
        <p:txBody>
          <a:bodyPr/>
          <a:lstStyle/>
          <a:p>
            <a:fld id="{95635C5E-87A6-4C87-92F5-DF107F7AD66E}" type="slidenum">
              <a:rPr lang="en-US" smtClean="0"/>
              <a:pPr/>
              <a:t>7</a:t>
            </a:fld>
            <a:endParaRPr lang="en-US" dirty="0"/>
          </a:p>
        </p:txBody>
      </p:sp>
      <p:pic>
        <p:nvPicPr>
          <p:cNvPr id="10" name="Picture 9">
            <a:extLst>
              <a:ext uri="{FF2B5EF4-FFF2-40B4-BE49-F238E27FC236}">
                <a16:creationId xmlns:a16="http://schemas.microsoft.com/office/drawing/2014/main" id="{3E111020-6B18-4F6E-9E1C-33C10333FB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0" y="1185862"/>
            <a:ext cx="7620000" cy="4486275"/>
          </a:xfrm>
          <a:prstGeom prst="rect">
            <a:avLst/>
          </a:prstGeom>
        </p:spPr>
      </p:pic>
    </p:spTree>
    <p:extLst>
      <p:ext uri="{BB962C8B-B14F-4D97-AF65-F5344CB8AC3E}">
        <p14:creationId xmlns:p14="http://schemas.microsoft.com/office/powerpoint/2010/main" val="4161186345"/>
      </p:ext>
    </p:extLst>
  </p:cSld>
  <p:clrMapOvr>
    <a:masterClrMapping/>
  </p:clrMapOvr>
  <mc:AlternateContent xmlns:mc="http://schemas.openxmlformats.org/markup-compatibility/2006" xmlns:p14="http://schemas.microsoft.com/office/powerpoint/2010/main">
    <mc:Choice Requires="p14">
      <p:transition spd="slow" p14:dur="2500">
        <p14:prism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up)">
                                      <p:cBhvr>
                                        <p:cTn id="7" dur="2000"/>
                                        <p:tgtEl>
                                          <p:spTgt spid="10"/>
                                        </p:tgtEl>
                                      </p:cBhvr>
                                    </p:animEffect>
                                  </p:childTnLst>
                                </p:cTn>
                              </p:par>
                              <p:par>
                                <p:cTn id="8" presetID="31"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 calcmode="lin" valueType="num">
                                      <p:cBhvr>
                                        <p:cTn id="10" dur="1000" fill="hold"/>
                                        <p:tgtEl>
                                          <p:spTgt spid="4"/>
                                        </p:tgtEl>
                                        <p:attrNameLst>
                                          <p:attrName>ppt_w</p:attrName>
                                        </p:attrNameLst>
                                      </p:cBhvr>
                                      <p:tavLst>
                                        <p:tav tm="0">
                                          <p:val>
                                            <p:fltVal val="0"/>
                                          </p:val>
                                        </p:tav>
                                        <p:tav tm="100000">
                                          <p:val>
                                            <p:strVal val="#ppt_w"/>
                                          </p:val>
                                        </p:tav>
                                      </p:tavLst>
                                    </p:anim>
                                    <p:anim calcmode="lin" valueType="num">
                                      <p:cBhvr>
                                        <p:cTn id="11" dur="1000" fill="hold"/>
                                        <p:tgtEl>
                                          <p:spTgt spid="4"/>
                                        </p:tgtEl>
                                        <p:attrNameLst>
                                          <p:attrName>ppt_h</p:attrName>
                                        </p:attrNameLst>
                                      </p:cBhvr>
                                      <p:tavLst>
                                        <p:tav tm="0">
                                          <p:val>
                                            <p:fltVal val="0"/>
                                          </p:val>
                                        </p:tav>
                                        <p:tav tm="100000">
                                          <p:val>
                                            <p:strVal val="#ppt_h"/>
                                          </p:val>
                                        </p:tav>
                                      </p:tavLst>
                                    </p:anim>
                                    <p:anim calcmode="lin" valueType="num">
                                      <p:cBhvr>
                                        <p:cTn id="12" dur="1000" fill="hold"/>
                                        <p:tgtEl>
                                          <p:spTgt spid="4"/>
                                        </p:tgtEl>
                                        <p:attrNameLst>
                                          <p:attrName>style.rotation</p:attrName>
                                        </p:attrNameLst>
                                      </p:cBhvr>
                                      <p:tavLst>
                                        <p:tav tm="0">
                                          <p:val>
                                            <p:fltVal val="90"/>
                                          </p:val>
                                        </p:tav>
                                        <p:tav tm="100000">
                                          <p:val>
                                            <p:fltVal val="0"/>
                                          </p:val>
                                        </p:tav>
                                      </p:tavLst>
                                    </p:anim>
                                    <p:animEffect transition="in" filter="fade">
                                      <p:cBhvr>
                                        <p:cTn id="13"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11E010-D4C1-4753-ADA8-CBF4916BD3AD}"/>
              </a:ext>
            </a:extLst>
          </p:cNvPr>
          <p:cNvSpPr>
            <a:spLocks noGrp="1"/>
          </p:cNvSpPr>
          <p:nvPr>
            <p:ph type="title"/>
          </p:nvPr>
        </p:nvSpPr>
        <p:spPr>
          <a:xfrm>
            <a:off x="1771650" y="172817"/>
            <a:ext cx="9284677" cy="723998"/>
          </a:xfrm>
        </p:spPr>
        <p:txBody>
          <a:bodyPr>
            <a:normAutofit fontScale="90000"/>
          </a:bodyPr>
          <a:lstStyle/>
          <a:p>
            <a:r>
              <a:rPr lang="en-US" dirty="0"/>
              <a:t>Take-aways &amp; Recommendations</a:t>
            </a:r>
          </a:p>
        </p:txBody>
      </p:sp>
      <p:sp>
        <p:nvSpPr>
          <p:cNvPr id="3" name="Content Placeholder 2">
            <a:extLst>
              <a:ext uri="{FF2B5EF4-FFF2-40B4-BE49-F238E27FC236}">
                <a16:creationId xmlns:a16="http://schemas.microsoft.com/office/drawing/2014/main" id="{A622E429-28C8-45CF-AD73-20315BB3FF8F}"/>
              </a:ext>
            </a:extLst>
          </p:cNvPr>
          <p:cNvSpPr>
            <a:spLocks noGrp="1"/>
          </p:cNvSpPr>
          <p:nvPr>
            <p:ph idx="1"/>
          </p:nvPr>
        </p:nvSpPr>
        <p:spPr>
          <a:xfrm>
            <a:off x="580292" y="896816"/>
            <a:ext cx="10849706" cy="5665910"/>
          </a:xfrm>
          <a:effectLst>
            <a:outerShdw blurRad="50800" dist="38100" dir="2700000" algn="tl" rotWithShape="0">
              <a:prstClr val="black">
                <a:alpha val="40000"/>
              </a:prstClr>
            </a:outerShdw>
          </a:effectLst>
        </p:spPr>
        <p:txBody>
          <a:bodyPr/>
          <a:lstStyle/>
          <a:p>
            <a:pPr marL="0" indent="0">
              <a:buNone/>
            </a:pPr>
            <a:r>
              <a:rPr lang="en-US" sz="2800" u="sng" dirty="0">
                <a:effectLst>
                  <a:outerShdw blurRad="114300" dist="76200" sx="102000" sy="102000" algn="ctr" rotWithShape="0">
                    <a:prstClr val="black"/>
                  </a:outerShdw>
                </a:effectLst>
              </a:rPr>
              <a:t>Lessons</a:t>
            </a:r>
            <a:endParaRPr lang="en-US" u="sng" dirty="0">
              <a:effectLst>
                <a:outerShdw blurRad="114300" dist="76200" sx="102000" sy="102000" algn="ctr" rotWithShape="0">
                  <a:prstClr val="black"/>
                </a:outerShdw>
              </a:effectLst>
            </a:endParaRPr>
          </a:p>
          <a:p>
            <a:r>
              <a:rPr lang="en-US" dirty="0">
                <a:effectLst>
                  <a:outerShdw blurRad="114300" dist="76200" sx="102000" sy="102000" algn="ctr" rotWithShape="0">
                    <a:prstClr val="black"/>
                  </a:outerShdw>
                </a:effectLst>
              </a:rPr>
              <a:t>Human behavior appears to have a small correlation to lunar cycles</a:t>
            </a:r>
          </a:p>
          <a:p>
            <a:pPr lvl="1"/>
            <a:r>
              <a:rPr lang="en-US" dirty="0">
                <a:effectLst>
                  <a:outerShdw blurRad="114300" dist="76200" sx="102000" sy="102000" algn="ctr" rotWithShape="0">
                    <a:prstClr val="black"/>
                  </a:outerShdw>
                </a:effectLst>
              </a:rPr>
              <a:t>Full Moon &amp; Last Quarter Moon exhibit increased positivity</a:t>
            </a:r>
          </a:p>
          <a:p>
            <a:pPr lvl="1"/>
            <a:r>
              <a:rPr lang="en-US" dirty="0">
                <a:effectLst>
                  <a:outerShdw blurRad="114300" dist="76200" sx="102000" sy="102000" algn="ctr" rotWithShape="0">
                    <a:prstClr val="black"/>
                  </a:outerShdw>
                </a:effectLst>
              </a:rPr>
              <a:t>New Moon &amp; First Quarter Moon exhibit increased negativity</a:t>
            </a:r>
          </a:p>
          <a:p>
            <a:r>
              <a:rPr lang="en-US" dirty="0">
                <a:effectLst>
                  <a:outerShdw blurRad="114300" dist="76200" sx="102000" sy="102000" algn="ctr" rotWithShape="0">
                    <a:prstClr val="black"/>
                  </a:outerShdw>
                </a:effectLst>
              </a:rPr>
              <a:t>Financial markets are not immune to lunar correlation, though +/- depends on stock/currency</a:t>
            </a:r>
          </a:p>
          <a:p>
            <a:pPr lvl="1"/>
            <a:r>
              <a:rPr lang="en-US" dirty="0">
                <a:effectLst>
                  <a:outerShdw blurRad="114300" dist="76200" sx="102000" sy="102000" algn="ctr" rotWithShape="0">
                    <a:prstClr val="black"/>
                  </a:outerShdw>
                </a:effectLst>
              </a:rPr>
              <a:t>Financial markets also exhibit tendency to immediately correct the day after a lunar phase</a:t>
            </a:r>
            <a:br>
              <a:rPr lang="en-US" dirty="0">
                <a:effectLst>
                  <a:outerShdw blurRad="114300" dist="76200" sx="102000" sy="102000" algn="ctr" rotWithShape="0">
                    <a:prstClr val="black"/>
                  </a:outerShdw>
                </a:effectLst>
              </a:rPr>
            </a:br>
            <a:endParaRPr lang="en-US" dirty="0">
              <a:effectLst>
                <a:outerShdw blurRad="114300" dist="76200" sx="102000" sy="102000" algn="ctr" rotWithShape="0">
                  <a:prstClr val="black"/>
                </a:outerShdw>
              </a:effectLst>
            </a:endParaRPr>
          </a:p>
          <a:p>
            <a:pPr marL="0" indent="0">
              <a:buNone/>
            </a:pPr>
            <a:r>
              <a:rPr lang="en-US" sz="2800" u="sng" dirty="0">
                <a:effectLst>
                  <a:outerShdw blurRad="114300" dist="76200" sx="102000" sy="102000" algn="ctr" rotWithShape="0">
                    <a:prstClr val="black"/>
                  </a:outerShdw>
                </a:effectLst>
              </a:rPr>
              <a:t>Recommendations &amp; Future Research</a:t>
            </a:r>
          </a:p>
          <a:p>
            <a:r>
              <a:rPr lang="en-US" dirty="0">
                <a:effectLst>
                  <a:outerShdw blurRad="114300" dist="76200" sx="102000" sy="102000" algn="ctr" rotWithShape="0">
                    <a:prstClr val="black"/>
                  </a:outerShdw>
                </a:effectLst>
              </a:rPr>
              <a:t>Run models on multiple years of data, and larger volume of tweets throughout the day</a:t>
            </a:r>
          </a:p>
          <a:p>
            <a:r>
              <a:rPr lang="en-US" dirty="0">
                <a:effectLst>
                  <a:outerShdw blurRad="114300" dist="76200" sx="102000" sy="102000" algn="ctr" rotWithShape="0">
                    <a:prstClr val="black"/>
                  </a:outerShdw>
                </a:effectLst>
              </a:rPr>
              <a:t>Investors ought to take lunar cycles into consideration when building their forecasts &amp; algorithms</a:t>
            </a:r>
          </a:p>
          <a:p>
            <a:r>
              <a:rPr lang="en-US" dirty="0">
                <a:effectLst>
                  <a:outerShdw blurRad="114300" dist="76200" sx="102000" sy="102000" algn="ctr" rotWithShape="0">
                    <a:prstClr val="black"/>
                  </a:outerShdw>
                </a:effectLst>
              </a:rPr>
              <a:t>The </a:t>
            </a:r>
            <a:r>
              <a:rPr lang="en-US" dirty="0" err="1">
                <a:effectLst>
                  <a:outerShdw blurRad="114300" dist="76200" sx="102000" sy="102000" algn="ctr" rotWithShape="0">
                    <a:prstClr val="black"/>
                  </a:outerShdw>
                </a:effectLst>
              </a:rPr>
              <a:t>Scattertext</a:t>
            </a:r>
            <a:r>
              <a:rPr lang="en-US" dirty="0">
                <a:effectLst>
                  <a:outerShdw blurRad="114300" dist="76200" sx="102000" sy="102000" algn="ctr" rotWithShape="0">
                    <a:prstClr val="black"/>
                  </a:outerShdw>
                </a:effectLst>
              </a:rPr>
              <a:t> library stands to be very useful in many fields of research and government</a:t>
            </a:r>
          </a:p>
        </p:txBody>
      </p:sp>
      <p:sp>
        <p:nvSpPr>
          <p:cNvPr id="4" name="Slide Number Placeholder 3">
            <a:extLst>
              <a:ext uri="{FF2B5EF4-FFF2-40B4-BE49-F238E27FC236}">
                <a16:creationId xmlns:a16="http://schemas.microsoft.com/office/drawing/2014/main" id="{C8205031-E874-462A-88AA-4ABA45772EE1}"/>
              </a:ext>
            </a:extLst>
          </p:cNvPr>
          <p:cNvSpPr>
            <a:spLocks noGrp="1"/>
          </p:cNvSpPr>
          <p:nvPr>
            <p:ph type="sldNum" sz="quarter" idx="12"/>
          </p:nvPr>
        </p:nvSpPr>
        <p:spPr/>
        <p:txBody>
          <a:bodyPr/>
          <a:lstStyle/>
          <a:p>
            <a:fld id="{95635C5E-87A6-4C87-92F5-DF107F7AD66E}" type="slidenum">
              <a:rPr lang="en-US" smtClean="0"/>
              <a:pPr/>
              <a:t>8</a:t>
            </a:fld>
            <a:endParaRPr lang="en-US" dirty="0"/>
          </a:p>
        </p:txBody>
      </p:sp>
    </p:spTree>
    <p:extLst>
      <p:ext uri="{BB962C8B-B14F-4D97-AF65-F5344CB8AC3E}">
        <p14:creationId xmlns:p14="http://schemas.microsoft.com/office/powerpoint/2010/main" val="3372208051"/>
      </p:ext>
    </p:extLst>
  </p:cSld>
  <p:clrMapOvr>
    <a:masterClrMapping/>
  </p:clrMapOvr>
  <mc:AlternateContent xmlns:mc="http://schemas.openxmlformats.org/markup-compatibility/2006" xmlns:p14="http://schemas.microsoft.com/office/powerpoint/2010/main">
    <mc:Choice Requires="p14">
      <p:transition spd="slow" p14:dur="2500">
        <p14:prism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100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31"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p:cTn id="12" dur="1000" fill="hold"/>
                                        <p:tgtEl>
                                          <p:spTgt spid="4"/>
                                        </p:tgtEl>
                                        <p:attrNameLst>
                                          <p:attrName>ppt_w</p:attrName>
                                        </p:attrNameLst>
                                      </p:cBhvr>
                                      <p:tavLst>
                                        <p:tav tm="0">
                                          <p:val>
                                            <p:fltVal val="0"/>
                                          </p:val>
                                        </p:tav>
                                        <p:tav tm="100000">
                                          <p:val>
                                            <p:strVal val="#ppt_w"/>
                                          </p:val>
                                        </p:tav>
                                      </p:tavLst>
                                    </p:anim>
                                    <p:anim calcmode="lin" valueType="num">
                                      <p:cBhvr>
                                        <p:cTn id="13" dur="1000" fill="hold"/>
                                        <p:tgtEl>
                                          <p:spTgt spid="4"/>
                                        </p:tgtEl>
                                        <p:attrNameLst>
                                          <p:attrName>ppt_h</p:attrName>
                                        </p:attrNameLst>
                                      </p:cBhvr>
                                      <p:tavLst>
                                        <p:tav tm="0">
                                          <p:val>
                                            <p:fltVal val="0"/>
                                          </p:val>
                                        </p:tav>
                                        <p:tav tm="100000">
                                          <p:val>
                                            <p:strVal val="#ppt_h"/>
                                          </p:val>
                                        </p:tav>
                                      </p:tavLst>
                                    </p:anim>
                                    <p:anim calcmode="lin" valueType="num">
                                      <p:cBhvr>
                                        <p:cTn id="14" dur="1000" fill="hold"/>
                                        <p:tgtEl>
                                          <p:spTgt spid="4"/>
                                        </p:tgtEl>
                                        <p:attrNameLst>
                                          <p:attrName>style.rotation</p:attrName>
                                        </p:attrNameLst>
                                      </p:cBhvr>
                                      <p:tavLst>
                                        <p:tav tm="0">
                                          <p:val>
                                            <p:fltVal val="90"/>
                                          </p:val>
                                        </p:tav>
                                        <p:tav tm="100000">
                                          <p:val>
                                            <p:fltVal val="0"/>
                                          </p:val>
                                        </p:tav>
                                      </p:tavLst>
                                    </p:anim>
                                    <p:animEffect transition="in" filter="fade">
                                      <p:cBhvr>
                                        <p:cTn id="15" dur="1000"/>
                                        <p:tgtEl>
                                          <p:spTgt spid="4"/>
                                        </p:tgtEl>
                                      </p:cBhvr>
                                    </p:animEffect>
                                  </p:childTnLst>
                                </p:cTn>
                              </p:par>
                            </p:childTnLst>
                          </p:cTn>
                        </p:par>
                        <p:par>
                          <p:cTn id="16" fill="hold">
                            <p:stCondLst>
                              <p:cond delay="2000"/>
                            </p:stCondLst>
                            <p:childTnLst>
                              <p:par>
                                <p:cTn id="17" presetID="42" presetClass="entr" presetSubtype="0" fill="hold" grpId="0" nodeType="afterEffect">
                                  <p:stCondLst>
                                    <p:cond delay="125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fade">
                                      <p:cBhvr>
                                        <p:cTn id="19" dur="1000"/>
                                        <p:tgtEl>
                                          <p:spTgt spid="3">
                                            <p:txEl>
                                              <p:pRg st="1" end="1"/>
                                            </p:txEl>
                                          </p:spTgt>
                                        </p:tgtEl>
                                      </p:cBhvr>
                                    </p:animEffect>
                                    <p:anim calcmode="lin" valueType="num">
                                      <p:cBhvr>
                                        <p:cTn id="20"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par>
                          <p:cTn id="22" fill="hold">
                            <p:stCondLst>
                              <p:cond delay="4250"/>
                            </p:stCondLst>
                            <p:childTnLst>
                              <p:par>
                                <p:cTn id="23" presetID="42" presetClass="entr" presetSubtype="0" fill="hold" grpId="0" nodeType="afterEffect">
                                  <p:stCondLst>
                                    <p:cond delay="1000"/>
                                  </p:stCondLst>
                                  <p:childTnLst>
                                    <p:set>
                                      <p:cBhvr>
                                        <p:cTn id="24" dur="1" fill="hold">
                                          <p:stCondLst>
                                            <p:cond delay="0"/>
                                          </p:stCondLst>
                                        </p:cTn>
                                        <p:tgtEl>
                                          <p:spTgt spid="3">
                                            <p:txEl>
                                              <p:pRg st="2" end="2"/>
                                            </p:txEl>
                                          </p:spTgt>
                                        </p:tgtEl>
                                        <p:attrNameLst>
                                          <p:attrName>style.visibility</p:attrName>
                                        </p:attrNameLst>
                                      </p:cBhvr>
                                      <p:to>
                                        <p:strVal val="visible"/>
                                      </p:to>
                                    </p:set>
                                    <p:animEffect transition="in" filter="fade">
                                      <p:cBhvr>
                                        <p:cTn id="25" dur="1000"/>
                                        <p:tgtEl>
                                          <p:spTgt spid="3">
                                            <p:txEl>
                                              <p:pRg st="2" end="2"/>
                                            </p:txEl>
                                          </p:spTgt>
                                        </p:tgtEl>
                                      </p:cBhvr>
                                    </p:animEffect>
                                    <p:anim calcmode="lin" valueType="num">
                                      <p:cBhvr>
                                        <p:cTn id="26"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7"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par>
                          <p:cTn id="28" fill="hold">
                            <p:stCondLst>
                              <p:cond delay="6250"/>
                            </p:stCondLst>
                            <p:childTnLst>
                              <p:par>
                                <p:cTn id="29" presetID="42" presetClass="entr" presetSubtype="0" fill="hold" grpId="0" nodeType="afterEffect">
                                  <p:stCondLst>
                                    <p:cond delay="1000"/>
                                  </p:stCondLst>
                                  <p:childTnLst>
                                    <p:set>
                                      <p:cBhvr>
                                        <p:cTn id="30" dur="1" fill="hold">
                                          <p:stCondLst>
                                            <p:cond delay="0"/>
                                          </p:stCondLst>
                                        </p:cTn>
                                        <p:tgtEl>
                                          <p:spTgt spid="3">
                                            <p:txEl>
                                              <p:pRg st="3" end="3"/>
                                            </p:txEl>
                                          </p:spTgt>
                                        </p:tgtEl>
                                        <p:attrNameLst>
                                          <p:attrName>style.visibility</p:attrName>
                                        </p:attrNameLst>
                                      </p:cBhvr>
                                      <p:to>
                                        <p:strVal val="visible"/>
                                      </p:to>
                                    </p:set>
                                    <p:animEffect transition="in" filter="fade">
                                      <p:cBhvr>
                                        <p:cTn id="31" dur="1000"/>
                                        <p:tgtEl>
                                          <p:spTgt spid="3">
                                            <p:txEl>
                                              <p:pRg st="3" end="3"/>
                                            </p:txEl>
                                          </p:spTgt>
                                        </p:tgtEl>
                                      </p:cBhvr>
                                    </p:animEffect>
                                    <p:anim calcmode="lin" valueType="num">
                                      <p:cBhvr>
                                        <p:cTn id="32"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3"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par>
                          <p:cTn id="34" fill="hold">
                            <p:stCondLst>
                              <p:cond delay="8250"/>
                            </p:stCondLst>
                            <p:childTnLst>
                              <p:par>
                                <p:cTn id="35" presetID="42" presetClass="entr" presetSubtype="0" fill="hold" grpId="0" nodeType="afterEffect">
                                  <p:stCondLst>
                                    <p:cond delay="1500"/>
                                  </p:stCondLst>
                                  <p:childTnLst>
                                    <p:set>
                                      <p:cBhvr>
                                        <p:cTn id="36" dur="1" fill="hold">
                                          <p:stCondLst>
                                            <p:cond delay="0"/>
                                          </p:stCondLst>
                                        </p:cTn>
                                        <p:tgtEl>
                                          <p:spTgt spid="3">
                                            <p:txEl>
                                              <p:pRg st="4" end="4"/>
                                            </p:txEl>
                                          </p:spTgt>
                                        </p:tgtEl>
                                        <p:attrNameLst>
                                          <p:attrName>style.visibility</p:attrName>
                                        </p:attrNameLst>
                                      </p:cBhvr>
                                      <p:to>
                                        <p:strVal val="visible"/>
                                      </p:to>
                                    </p:set>
                                    <p:animEffect transition="in" filter="fade">
                                      <p:cBhvr>
                                        <p:cTn id="37" dur="1000"/>
                                        <p:tgtEl>
                                          <p:spTgt spid="3">
                                            <p:txEl>
                                              <p:pRg st="4" end="4"/>
                                            </p:txEl>
                                          </p:spTgt>
                                        </p:tgtEl>
                                      </p:cBhvr>
                                    </p:animEffect>
                                    <p:anim calcmode="lin" valueType="num">
                                      <p:cBhvr>
                                        <p:cTn id="38"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9"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par>
                          <p:cTn id="40" fill="hold">
                            <p:stCondLst>
                              <p:cond delay="10750"/>
                            </p:stCondLst>
                            <p:childTnLst>
                              <p:par>
                                <p:cTn id="41" presetID="42" presetClass="entr" presetSubtype="0" fill="hold" grpId="0" nodeType="afterEffect">
                                  <p:stCondLst>
                                    <p:cond delay="1000"/>
                                  </p:stCondLst>
                                  <p:childTnLst>
                                    <p:set>
                                      <p:cBhvr>
                                        <p:cTn id="42" dur="1" fill="hold">
                                          <p:stCondLst>
                                            <p:cond delay="0"/>
                                          </p:stCondLst>
                                        </p:cTn>
                                        <p:tgtEl>
                                          <p:spTgt spid="3">
                                            <p:txEl>
                                              <p:pRg st="5" end="5"/>
                                            </p:txEl>
                                          </p:spTgt>
                                        </p:tgtEl>
                                        <p:attrNameLst>
                                          <p:attrName>style.visibility</p:attrName>
                                        </p:attrNameLst>
                                      </p:cBhvr>
                                      <p:to>
                                        <p:strVal val="visible"/>
                                      </p:to>
                                    </p:set>
                                    <p:animEffect transition="in" filter="fade">
                                      <p:cBhvr>
                                        <p:cTn id="43" dur="1000"/>
                                        <p:tgtEl>
                                          <p:spTgt spid="3">
                                            <p:txEl>
                                              <p:pRg st="5" end="5"/>
                                            </p:txEl>
                                          </p:spTgt>
                                        </p:tgtEl>
                                      </p:cBhvr>
                                    </p:animEffect>
                                    <p:anim calcmode="lin" valueType="num">
                                      <p:cBhvr>
                                        <p:cTn id="44"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5"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par>
                          <p:cTn id="46" fill="hold">
                            <p:stCondLst>
                              <p:cond delay="12750"/>
                            </p:stCondLst>
                            <p:childTnLst>
                              <p:par>
                                <p:cTn id="47" presetID="42" presetClass="entr" presetSubtype="0" fill="hold" grpId="0" nodeType="afterEffect">
                                  <p:stCondLst>
                                    <p:cond delay="1750"/>
                                  </p:stCondLst>
                                  <p:childTnLst>
                                    <p:set>
                                      <p:cBhvr>
                                        <p:cTn id="48" dur="1" fill="hold">
                                          <p:stCondLst>
                                            <p:cond delay="0"/>
                                          </p:stCondLst>
                                        </p:cTn>
                                        <p:tgtEl>
                                          <p:spTgt spid="3">
                                            <p:txEl>
                                              <p:pRg st="6" end="6"/>
                                            </p:txEl>
                                          </p:spTgt>
                                        </p:tgtEl>
                                        <p:attrNameLst>
                                          <p:attrName>style.visibility</p:attrName>
                                        </p:attrNameLst>
                                      </p:cBhvr>
                                      <p:to>
                                        <p:strVal val="visible"/>
                                      </p:to>
                                    </p:set>
                                    <p:animEffect transition="in" filter="fade">
                                      <p:cBhvr>
                                        <p:cTn id="49" dur="1000"/>
                                        <p:tgtEl>
                                          <p:spTgt spid="3">
                                            <p:txEl>
                                              <p:pRg st="6" end="6"/>
                                            </p:txEl>
                                          </p:spTgt>
                                        </p:tgtEl>
                                      </p:cBhvr>
                                    </p:animEffect>
                                    <p:anim calcmode="lin" valueType="num">
                                      <p:cBhvr>
                                        <p:cTn id="50"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51"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par>
                          <p:cTn id="52" fill="hold">
                            <p:stCondLst>
                              <p:cond delay="15500"/>
                            </p:stCondLst>
                            <p:childTnLst>
                              <p:par>
                                <p:cTn id="53" presetID="42" presetClass="entr" presetSubtype="0" fill="hold" grpId="0" nodeType="afterEffect">
                                  <p:stCondLst>
                                    <p:cond delay="1250"/>
                                  </p:stCondLst>
                                  <p:childTnLst>
                                    <p:set>
                                      <p:cBhvr>
                                        <p:cTn id="54" dur="1" fill="hold">
                                          <p:stCondLst>
                                            <p:cond delay="0"/>
                                          </p:stCondLst>
                                        </p:cTn>
                                        <p:tgtEl>
                                          <p:spTgt spid="3">
                                            <p:txEl>
                                              <p:pRg st="7" end="7"/>
                                            </p:txEl>
                                          </p:spTgt>
                                        </p:tgtEl>
                                        <p:attrNameLst>
                                          <p:attrName>style.visibility</p:attrName>
                                        </p:attrNameLst>
                                      </p:cBhvr>
                                      <p:to>
                                        <p:strVal val="visible"/>
                                      </p:to>
                                    </p:set>
                                    <p:animEffect transition="in" filter="fade">
                                      <p:cBhvr>
                                        <p:cTn id="55" dur="1000"/>
                                        <p:tgtEl>
                                          <p:spTgt spid="3">
                                            <p:txEl>
                                              <p:pRg st="7" end="7"/>
                                            </p:txEl>
                                          </p:spTgt>
                                        </p:tgtEl>
                                      </p:cBhvr>
                                    </p:animEffect>
                                    <p:anim calcmode="lin" valueType="num">
                                      <p:cBhvr>
                                        <p:cTn id="56"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57"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par>
                          <p:cTn id="58" fill="hold">
                            <p:stCondLst>
                              <p:cond delay="17750"/>
                            </p:stCondLst>
                            <p:childTnLst>
                              <p:par>
                                <p:cTn id="59" presetID="42" presetClass="entr" presetSubtype="0" fill="hold" grpId="0" nodeType="afterEffect">
                                  <p:stCondLst>
                                    <p:cond delay="1000"/>
                                  </p:stCondLst>
                                  <p:childTnLst>
                                    <p:set>
                                      <p:cBhvr>
                                        <p:cTn id="60" dur="1" fill="hold">
                                          <p:stCondLst>
                                            <p:cond delay="0"/>
                                          </p:stCondLst>
                                        </p:cTn>
                                        <p:tgtEl>
                                          <p:spTgt spid="3">
                                            <p:txEl>
                                              <p:pRg st="8" end="8"/>
                                            </p:txEl>
                                          </p:spTgt>
                                        </p:tgtEl>
                                        <p:attrNameLst>
                                          <p:attrName>style.visibility</p:attrName>
                                        </p:attrNameLst>
                                      </p:cBhvr>
                                      <p:to>
                                        <p:strVal val="visible"/>
                                      </p:to>
                                    </p:set>
                                    <p:animEffect transition="in" filter="fade">
                                      <p:cBhvr>
                                        <p:cTn id="61" dur="1000"/>
                                        <p:tgtEl>
                                          <p:spTgt spid="3">
                                            <p:txEl>
                                              <p:pRg st="8" end="8"/>
                                            </p:txEl>
                                          </p:spTgt>
                                        </p:tgtEl>
                                      </p:cBhvr>
                                    </p:animEffect>
                                    <p:anim calcmode="lin" valueType="num">
                                      <p:cBhvr>
                                        <p:cTn id="62"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63" dur="10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par>
                          <p:cTn id="64" fill="hold">
                            <p:stCondLst>
                              <p:cond delay="19750"/>
                            </p:stCondLst>
                            <p:childTnLst>
                              <p:par>
                                <p:cTn id="65" presetID="42" presetClass="entr" presetSubtype="0" fill="hold" grpId="0" nodeType="afterEffect">
                                  <p:stCondLst>
                                    <p:cond delay="1000"/>
                                  </p:stCondLst>
                                  <p:childTnLst>
                                    <p:set>
                                      <p:cBhvr>
                                        <p:cTn id="66" dur="1" fill="hold">
                                          <p:stCondLst>
                                            <p:cond delay="0"/>
                                          </p:stCondLst>
                                        </p:cTn>
                                        <p:tgtEl>
                                          <p:spTgt spid="3">
                                            <p:txEl>
                                              <p:pRg st="9" end="9"/>
                                            </p:txEl>
                                          </p:spTgt>
                                        </p:tgtEl>
                                        <p:attrNameLst>
                                          <p:attrName>style.visibility</p:attrName>
                                        </p:attrNameLst>
                                      </p:cBhvr>
                                      <p:to>
                                        <p:strVal val="visible"/>
                                      </p:to>
                                    </p:set>
                                    <p:animEffect transition="in" filter="fade">
                                      <p:cBhvr>
                                        <p:cTn id="67" dur="1000"/>
                                        <p:tgtEl>
                                          <p:spTgt spid="3">
                                            <p:txEl>
                                              <p:pRg st="9" end="9"/>
                                            </p:txEl>
                                          </p:spTgt>
                                        </p:tgtEl>
                                      </p:cBhvr>
                                    </p:animEffect>
                                    <p:anim calcmode="lin" valueType="num">
                                      <p:cBhvr>
                                        <p:cTn id="68" dur="1000" fill="hold"/>
                                        <p:tgtEl>
                                          <p:spTgt spid="3">
                                            <p:txEl>
                                              <p:pRg st="9" end="9"/>
                                            </p:txEl>
                                          </p:spTgt>
                                        </p:tgtEl>
                                        <p:attrNameLst>
                                          <p:attrName>ppt_x</p:attrName>
                                        </p:attrNameLst>
                                      </p:cBhvr>
                                      <p:tavLst>
                                        <p:tav tm="0">
                                          <p:val>
                                            <p:strVal val="#ppt_x"/>
                                          </p:val>
                                        </p:tav>
                                        <p:tav tm="100000">
                                          <p:val>
                                            <p:strVal val="#ppt_x"/>
                                          </p:val>
                                        </p:tav>
                                      </p:tavLst>
                                    </p:anim>
                                    <p:anim calcmode="lin" valueType="num">
                                      <p:cBhvr>
                                        <p:cTn id="69" dur="1000" fill="hold"/>
                                        <p:tgtEl>
                                          <p:spTgt spid="3">
                                            <p:txEl>
                                              <p:pRg st="9" end="9"/>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9DDC56-E52E-43B9-BFE7-A3C374499ED4}"/>
              </a:ext>
            </a:extLst>
          </p:cNvPr>
          <p:cNvSpPr>
            <a:spLocks noGrp="1"/>
          </p:cNvSpPr>
          <p:nvPr>
            <p:ph type="title"/>
          </p:nvPr>
        </p:nvSpPr>
        <p:spPr/>
        <p:txBody>
          <a:bodyPr>
            <a:normAutofit fontScale="90000"/>
          </a:bodyPr>
          <a:lstStyle/>
          <a:p>
            <a:r>
              <a:rPr lang="en-US" dirty="0"/>
              <a:t>Thank you</a:t>
            </a:r>
          </a:p>
        </p:txBody>
      </p:sp>
      <p:sp>
        <p:nvSpPr>
          <p:cNvPr id="3" name="Content Placeholder 2">
            <a:extLst>
              <a:ext uri="{FF2B5EF4-FFF2-40B4-BE49-F238E27FC236}">
                <a16:creationId xmlns:a16="http://schemas.microsoft.com/office/drawing/2014/main" id="{1737A757-768C-461B-9984-16400870405C}"/>
              </a:ext>
            </a:extLst>
          </p:cNvPr>
          <p:cNvSpPr>
            <a:spLocks noGrp="1"/>
          </p:cNvSpPr>
          <p:nvPr>
            <p:ph idx="1"/>
          </p:nvPr>
        </p:nvSpPr>
        <p:spPr>
          <a:xfrm>
            <a:off x="7148880" y="4581525"/>
            <a:ext cx="4791073" cy="1673468"/>
          </a:xfrm>
        </p:spPr>
        <p:txBody>
          <a:bodyPr>
            <a:normAutofit fontScale="85000" lnSpcReduction="10000"/>
          </a:bodyPr>
          <a:lstStyle/>
          <a:p>
            <a:pPr marL="0" indent="0" algn="r">
              <a:buNone/>
            </a:pPr>
            <a:r>
              <a:rPr lang="en-US" dirty="0"/>
              <a:t>Contact me at:</a:t>
            </a:r>
          </a:p>
          <a:p>
            <a:pPr marL="0" indent="0" algn="r">
              <a:buNone/>
            </a:pPr>
            <a:r>
              <a:rPr lang="en-US" dirty="0">
                <a:hlinkClick r:id="rId3"/>
              </a:rPr>
              <a:t>mattheweparker@gmail.com</a:t>
            </a:r>
            <a:endParaRPr lang="en-US" dirty="0"/>
          </a:p>
          <a:p>
            <a:pPr marL="0" indent="0" algn="r">
              <a:buNone/>
            </a:pPr>
            <a:r>
              <a:rPr lang="en-US" dirty="0" err="1"/>
              <a:t>Github</a:t>
            </a:r>
            <a:r>
              <a:rPr lang="en-US" dirty="0"/>
              <a:t>:</a:t>
            </a:r>
          </a:p>
          <a:p>
            <a:pPr marL="0" indent="0" algn="r">
              <a:buNone/>
            </a:pPr>
            <a:r>
              <a:rPr lang="en-US" dirty="0">
                <a:hlinkClick r:id="rId4"/>
              </a:rPr>
              <a:t>https://github.com/magnawhale/capstone_project</a:t>
            </a:r>
            <a:endParaRPr lang="en-US" dirty="0"/>
          </a:p>
        </p:txBody>
      </p:sp>
      <p:sp>
        <p:nvSpPr>
          <p:cNvPr id="4" name="Slide Number Placeholder 3">
            <a:extLst>
              <a:ext uri="{FF2B5EF4-FFF2-40B4-BE49-F238E27FC236}">
                <a16:creationId xmlns:a16="http://schemas.microsoft.com/office/drawing/2014/main" id="{6EE77786-C48A-4E1D-9D5F-559A19E7FAFE}"/>
              </a:ext>
            </a:extLst>
          </p:cNvPr>
          <p:cNvSpPr>
            <a:spLocks noGrp="1"/>
          </p:cNvSpPr>
          <p:nvPr>
            <p:ph type="sldNum" sz="quarter" idx="12"/>
          </p:nvPr>
        </p:nvSpPr>
        <p:spPr/>
        <p:txBody>
          <a:bodyPr/>
          <a:lstStyle/>
          <a:p>
            <a:fld id="{95635C5E-87A6-4C87-92F5-DF107F7AD66E}" type="slidenum">
              <a:rPr lang="en-US" smtClean="0"/>
              <a:pPr/>
              <a:t>9</a:t>
            </a:fld>
            <a:endParaRPr lang="en-US" dirty="0"/>
          </a:p>
        </p:txBody>
      </p:sp>
      <p:pic>
        <p:nvPicPr>
          <p:cNvPr id="6" name="Picture 5">
            <a:extLst>
              <a:ext uri="{FF2B5EF4-FFF2-40B4-BE49-F238E27FC236}">
                <a16:creationId xmlns:a16="http://schemas.microsoft.com/office/drawing/2014/main" id="{6E811DDF-F3E8-4B95-B3D3-DC1EC57C28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9805956">
            <a:off x="4043362" y="1376362"/>
            <a:ext cx="4105275" cy="4105275"/>
          </a:xfrm>
          <a:prstGeom prst="rect">
            <a:avLst/>
          </a:prstGeom>
        </p:spPr>
      </p:pic>
    </p:spTree>
    <p:extLst>
      <p:ext uri="{BB962C8B-B14F-4D97-AF65-F5344CB8AC3E}">
        <p14:creationId xmlns:p14="http://schemas.microsoft.com/office/powerpoint/2010/main" val="1153431195"/>
      </p:ext>
    </p:extLst>
  </p:cSld>
  <p:clrMapOvr>
    <a:masterClrMapping/>
  </p:clrMapOvr>
  <mc:AlternateContent xmlns:mc="http://schemas.openxmlformats.org/markup-compatibility/2006" xmlns:p14="http://schemas.microsoft.com/office/powerpoint/2010/main">
    <mc:Choice Requires="p14">
      <p:transition spd="slow" p14:dur="2500">
        <p14:prism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par>
                          <p:cTn id="7" fill="hold">
                            <p:stCondLst>
                              <p:cond delay="0"/>
                            </p:stCondLst>
                            <p:childTnLst>
                              <p:par>
                                <p:cTn id="8" presetID="44" presetClass="path" presetSubtype="0" accel="50000" decel="50000" fill="hold" nodeType="afterEffect">
                                  <p:stCondLst>
                                    <p:cond delay="0"/>
                                  </p:stCondLst>
                                  <p:childTnLst>
                                    <p:animMotion origin="layout" path="M -0.60143 0.74653 L -0.49505 0.40532 C -0.475 0.33218 -0.43099 0.25301 -0.37865 0.18773 C -0.31784 0.11227 -0.26367 0.06921 -0.21706 0.05949 C -0.1819 0.04329 -0.14687 0.03449 -0.11185 0.01852 C -0.06172 0.01227 -0.05013 0.01343 -0.00039 0 " pathEditMode="relative" rAng="19500000" ptsTypes="AAAAAA">
                                      <p:cBhvr>
                                        <p:cTn id="9" dur="3000" fill="hold"/>
                                        <p:tgtEl>
                                          <p:spTgt spid="6"/>
                                        </p:tgtEl>
                                        <p:attrNameLst>
                                          <p:attrName>ppt_x</p:attrName>
                                          <p:attrName>ppt_y</p:attrName>
                                        </p:attrNameLst>
                                      </p:cBhvr>
                                      <p:rCtr x="26328" y="-46759"/>
                                    </p:animMotion>
                                  </p:childTnLst>
                                </p:cTn>
                              </p:par>
                              <p:par>
                                <p:cTn id="10" presetID="8" presetClass="emph" presetSubtype="0" accel="25000" decel="25000" fill="hold" nodeType="withEffect">
                                  <p:stCondLst>
                                    <p:cond delay="0"/>
                                  </p:stCondLst>
                                  <p:childTnLst>
                                    <p:animRot by="1800000">
                                      <p:cBhvr>
                                        <p:cTn id="11" dur="3000" fill="hold"/>
                                        <p:tgtEl>
                                          <p:spTgt spid="6"/>
                                        </p:tgtEl>
                                        <p:attrNameLst>
                                          <p:attrName>r</p:attrName>
                                        </p:attrNameLst>
                                      </p:cBhvr>
                                    </p:animRot>
                                  </p:childTnLst>
                                </p:cTn>
                              </p:par>
                              <p:par>
                                <p:cTn id="12" presetID="31" presetClass="entr" presetSubtype="0" fill="hold" grpId="0" nodeType="with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p:cTn id="14" dur="1000" fill="hold"/>
                                        <p:tgtEl>
                                          <p:spTgt spid="4"/>
                                        </p:tgtEl>
                                        <p:attrNameLst>
                                          <p:attrName>ppt_w</p:attrName>
                                        </p:attrNameLst>
                                      </p:cBhvr>
                                      <p:tavLst>
                                        <p:tav tm="0">
                                          <p:val>
                                            <p:fltVal val="0"/>
                                          </p:val>
                                        </p:tav>
                                        <p:tav tm="100000">
                                          <p:val>
                                            <p:strVal val="#ppt_w"/>
                                          </p:val>
                                        </p:tav>
                                      </p:tavLst>
                                    </p:anim>
                                    <p:anim calcmode="lin" valueType="num">
                                      <p:cBhvr>
                                        <p:cTn id="15" dur="1000" fill="hold"/>
                                        <p:tgtEl>
                                          <p:spTgt spid="4"/>
                                        </p:tgtEl>
                                        <p:attrNameLst>
                                          <p:attrName>ppt_h</p:attrName>
                                        </p:attrNameLst>
                                      </p:cBhvr>
                                      <p:tavLst>
                                        <p:tav tm="0">
                                          <p:val>
                                            <p:fltVal val="0"/>
                                          </p:val>
                                        </p:tav>
                                        <p:tav tm="100000">
                                          <p:val>
                                            <p:strVal val="#ppt_h"/>
                                          </p:val>
                                        </p:tav>
                                      </p:tavLst>
                                    </p:anim>
                                    <p:anim calcmode="lin" valueType="num">
                                      <p:cBhvr>
                                        <p:cTn id="16" dur="1000" fill="hold"/>
                                        <p:tgtEl>
                                          <p:spTgt spid="4"/>
                                        </p:tgtEl>
                                        <p:attrNameLst>
                                          <p:attrName>style.rotation</p:attrName>
                                        </p:attrNameLst>
                                      </p:cBhvr>
                                      <p:tavLst>
                                        <p:tav tm="0">
                                          <p:val>
                                            <p:fltVal val="90"/>
                                          </p:val>
                                        </p:tav>
                                        <p:tav tm="100000">
                                          <p:val>
                                            <p:fltVal val="0"/>
                                          </p:val>
                                        </p:tav>
                                      </p:tavLst>
                                    </p:anim>
                                    <p:animEffect transition="in" filter="fade">
                                      <p:cBhvr>
                                        <p:cTn id="17"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theme/theme1.xml><?xml version="1.0" encoding="utf-8"?>
<a:theme xmlns:a="http://schemas.openxmlformats.org/drawingml/2006/main" name="Headlines">
  <a:themeElements>
    <a:clrScheme name="Headlines">
      <a:dk1>
        <a:sysClr val="windowText" lastClr="000000"/>
      </a:dk1>
      <a:lt1>
        <a:sysClr val="window" lastClr="FFFFFF"/>
      </a:lt1>
      <a:dk2>
        <a:srgbClr val="1D1A1D"/>
      </a:dk2>
      <a:lt2>
        <a:srgbClr val="F5F5F5"/>
      </a:lt2>
      <a:accent1>
        <a:srgbClr val="439EB7"/>
      </a:accent1>
      <a:accent2>
        <a:srgbClr val="E28B55"/>
      </a:accent2>
      <a:accent3>
        <a:srgbClr val="DCB64D"/>
      </a:accent3>
      <a:accent4>
        <a:srgbClr val="4CA198"/>
      </a:accent4>
      <a:accent5>
        <a:srgbClr val="835B82"/>
      </a:accent5>
      <a:accent6>
        <a:srgbClr val="645135"/>
      </a:accent6>
      <a:hlink>
        <a:srgbClr val="439EB7"/>
      </a:hlink>
      <a:folHlink>
        <a:srgbClr val="835B82"/>
      </a:folHlink>
    </a:clrScheme>
    <a:fontScheme name="Headlines">
      <a:majorFont>
        <a:latin typeface="Century Schoolbook" panose="02040604050505020304"/>
        <a:ea typeface=""/>
        <a:cs typeface=""/>
        <a:font script="Jpan" typeface="メイリオ"/>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Headlines">
      <a:fillStyleLst>
        <a:solidFill>
          <a:schemeClr val="phClr"/>
        </a:solidFill>
        <a:solidFill>
          <a:schemeClr val="phClr">
            <a:tint val="67000"/>
            <a:satMod val="105000"/>
          </a:schemeClr>
        </a:solidFill>
        <a:gradFill rotWithShape="1">
          <a:gsLst>
            <a:gs pos="0">
              <a:schemeClr val="phClr">
                <a:tint val="100000"/>
                <a:satMod val="103000"/>
                <a:lumMod val="102000"/>
              </a:schemeClr>
            </a:gs>
            <a:gs pos="50000">
              <a:schemeClr val="phClr">
                <a:shade val="100000"/>
                <a:satMod val="110000"/>
                <a:lumMod val="100000"/>
              </a:schemeClr>
            </a:gs>
            <a:gs pos="100000">
              <a:schemeClr val="phClr">
                <a:shade val="70000"/>
                <a:satMod val="120000"/>
                <a:lumMod val="99000"/>
              </a:schemeClr>
            </a:gs>
          </a:gsLst>
          <a:path path="circle">
            <a:fillToRect l="100000" t="100000" r="100000" b="100000"/>
          </a:path>
        </a:gradFill>
      </a:fillStyleLst>
      <a:lnStyleLst>
        <a:ln w="6350" cap="flat" cmpd="sng" algn="in">
          <a:solidFill>
            <a:schemeClr val="phClr"/>
          </a:solidFill>
          <a:prstDash val="solid"/>
        </a:ln>
        <a:ln w="12700" cap="flat" cmpd="sng" algn="in">
          <a:solidFill>
            <a:schemeClr val="phClr"/>
          </a:solidFill>
          <a:prstDash val="solid"/>
        </a:ln>
        <a:ln w="19050" cap="flat" cmpd="sng" algn="in">
          <a:solidFill>
            <a:schemeClr val="phClr">
              <a:satMod val="150000"/>
            </a:schemeClr>
          </a:solidFill>
          <a:prstDash val="solid"/>
        </a:ln>
      </a:lnStyleLst>
      <a:effectStyleLst>
        <a:effectStyle>
          <a:effectLst/>
        </a:effectStyle>
        <a:effectStyle>
          <a:effectLst/>
        </a:effectStyle>
        <a:effectStyle>
          <a:effectLst>
            <a:innerShdw blurRad="88900" dist="25400" dir="10800000">
              <a:srgbClr val="000000">
                <a:alpha val="25000"/>
              </a:srgbClr>
            </a:innerShdw>
            <a:outerShdw blurRad="25400" dist="25400" dir="5400000" rotWithShape="0">
              <a:srgbClr val="FFFFFF">
                <a:alpha val="10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Headlines" id="{3841520A-25F2-4EB8-BE4C-611DB5ABEED9}" vid="{ECD25A4C-D97E-4C12-84B1-63580BFFAEE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TM10001103[[fn=Headlines]]</Template>
  <TotalTime>329</TotalTime>
  <Words>918</Words>
  <Application>Microsoft Office PowerPoint</Application>
  <PresentationFormat>Widescreen</PresentationFormat>
  <Paragraphs>76</Paragraphs>
  <Slides>9</Slides>
  <Notes>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vt:i4>
      </vt:variant>
    </vt:vector>
  </HeadingPairs>
  <TitlesOfParts>
    <vt:vector size="14" baseType="lpstr">
      <vt:lpstr>Arial</vt:lpstr>
      <vt:lpstr>Calibri</vt:lpstr>
      <vt:lpstr>Century Schoolbook</vt:lpstr>
      <vt:lpstr>Corbel</vt:lpstr>
      <vt:lpstr>Headlines</vt:lpstr>
      <vt:lpstr>Lunar  Cycles  &amp;  Human Behavior</vt:lpstr>
      <vt:lpstr>Project Overview</vt:lpstr>
      <vt:lpstr>Lunar Phases</vt:lpstr>
      <vt:lpstr>Methodology, 1</vt:lpstr>
      <vt:lpstr>Methodology, 2</vt:lpstr>
      <vt:lpstr>Exploring Twitter Sentiment</vt:lpstr>
      <vt:lpstr>Visualizing with Scattertext</vt:lpstr>
      <vt:lpstr>Take-aways &amp; Recommendations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Matthew Parker</dc:creator>
  <cp:lastModifiedBy>Matthew Parker</cp:lastModifiedBy>
  <cp:revision>27</cp:revision>
  <dcterms:created xsi:type="dcterms:W3CDTF">2019-10-10T16:33:12Z</dcterms:created>
  <dcterms:modified xsi:type="dcterms:W3CDTF">2019-10-12T02:39:12Z</dcterms:modified>
</cp:coreProperties>
</file>